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87" r:id="rId3"/>
    <p:sldId id="264" r:id="rId4"/>
    <p:sldId id="271" r:id="rId5"/>
    <p:sldId id="267" r:id="rId6"/>
    <p:sldId id="268" r:id="rId7"/>
    <p:sldId id="263" r:id="rId8"/>
    <p:sldId id="266" r:id="rId9"/>
    <p:sldId id="272" r:id="rId10"/>
    <p:sldId id="269" r:id="rId11"/>
    <p:sldId id="265" r:id="rId12"/>
    <p:sldId id="270" r:id="rId13"/>
    <p:sldId id="261" r:id="rId14"/>
    <p:sldId id="273" r:id="rId15"/>
    <p:sldId id="285" r:id="rId16"/>
    <p:sldId id="256" r:id="rId17"/>
    <p:sldId id="257" r:id="rId18"/>
    <p:sldId id="276" r:id="rId19"/>
    <p:sldId id="286" r:id="rId20"/>
    <p:sldId id="277" r:id="rId21"/>
    <p:sldId id="278" r:id="rId22"/>
    <p:sldId id="279" r:id="rId23"/>
    <p:sldId id="283" r:id="rId24"/>
    <p:sldId id="284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66FF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22" autoAdjust="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31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3A760-87E9-4D35-B1D8-5BB11ED07B5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16E343-82B4-4D0B-B45D-0F490FE0235D}">
      <dgm:prSet custT="1"/>
      <dgm:sp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bn-BD" sz="72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পরিচিতি</a:t>
          </a:r>
          <a:endParaRPr lang="en-US" sz="7200" b="1" cap="none" spc="0" dirty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solidFill>
              <a:schemeClr val="bg1"/>
            </a:soli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5F8F6E0-A5B2-491D-83ED-19E9E7160104}" type="parTrans" cxnId="{BE3D134B-D443-4E8A-B5E2-76B63F1180A5}">
      <dgm:prSet/>
      <dgm:spPr/>
      <dgm:t>
        <a:bodyPr/>
        <a:lstStyle/>
        <a:p>
          <a:endParaRPr lang="en-US"/>
        </a:p>
      </dgm:t>
    </dgm:pt>
    <dgm:pt modelId="{B8D085A5-8128-4884-BE7E-666BC7382FCA}" type="sibTrans" cxnId="{BE3D134B-D443-4E8A-B5E2-76B63F1180A5}">
      <dgm:prSet/>
      <dgm:spPr/>
      <dgm:t>
        <a:bodyPr/>
        <a:lstStyle/>
        <a:p>
          <a:endParaRPr lang="en-US"/>
        </a:p>
      </dgm:t>
    </dgm:pt>
    <dgm:pt modelId="{EB82FB9B-EC43-4CC6-88CB-A53F2E8714A8}" type="pres">
      <dgm:prSet presAssocID="{BE53A760-87E9-4D35-B1D8-5BB11ED07B5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FD88E8-8AC9-4B1F-A0C4-A20C1D97D604}" type="pres">
      <dgm:prSet presAssocID="{E716E343-82B4-4D0B-B45D-0F490FE0235D}" presName="circle1" presStyleLbl="node1" presStyleIdx="0" presStyleCn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0" scaled="1"/>
          <a:tileRect/>
        </a:gradFill>
      </dgm:spPr>
      <dgm:t>
        <a:bodyPr/>
        <a:lstStyle/>
        <a:p>
          <a:endParaRPr lang="en-US"/>
        </a:p>
      </dgm:t>
    </dgm:pt>
    <dgm:pt modelId="{9871A64A-1045-472E-94BB-C26A9DBFAFE7}" type="pres">
      <dgm:prSet presAssocID="{E716E343-82B4-4D0B-B45D-0F490FE0235D}" presName="space" presStyleCnt="0"/>
      <dgm:spPr/>
    </dgm:pt>
    <dgm:pt modelId="{508660B7-E931-4D2D-869E-C294046FF6B9}" type="pres">
      <dgm:prSet presAssocID="{E716E343-82B4-4D0B-B45D-0F490FE0235D}" presName="rect1" presStyleLbl="alignAcc1" presStyleIdx="0" presStyleCnt="1" custScaleX="100000" custLinFactNeighborX="1325"/>
      <dgm:spPr/>
      <dgm:t>
        <a:bodyPr/>
        <a:lstStyle/>
        <a:p>
          <a:endParaRPr lang="en-US"/>
        </a:p>
      </dgm:t>
    </dgm:pt>
    <dgm:pt modelId="{AAC36E9C-336F-488E-A8C1-0178D536F410}" type="pres">
      <dgm:prSet presAssocID="{E716E343-82B4-4D0B-B45D-0F490FE0235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3D134B-D443-4E8A-B5E2-76B63F1180A5}" srcId="{BE53A760-87E9-4D35-B1D8-5BB11ED07B53}" destId="{E716E343-82B4-4D0B-B45D-0F490FE0235D}" srcOrd="0" destOrd="0" parTransId="{25F8F6E0-A5B2-491D-83ED-19E9E7160104}" sibTransId="{B8D085A5-8128-4884-BE7E-666BC7382FCA}"/>
    <dgm:cxn modelId="{854E5A03-AAF5-4F1C-9834-0FC7331E8A73}" type="presOf" srcId="{BE53A760-87E9-4D35-B1D8-5BB11ED07B53}" destId="{EB82FB9B-EC43-4CC6-88CB-A53F2E8714A8}" srcOrd="0" destOrd="0" presId="urn:microsoft.com/office/officeart/2005/8/layout/target3"/>
    <dgm:cxn modelId="{882D1BA5-A85F-4C70-B985-91B84C34217B}" type="presOf" srcId="{E716E343-82B4-4D0B-B45D-0F490FE0235D}" destId="{AAC36E9C-336F-488E-A8C1-0178D536F410}" srcOrd="1" destOrd="0" presId="urn:microsoft.com/office/officeart/2005/8/layout/target3"/>
    <dgm:cxn modelId="{B93E14BE-814A-44CB-8E40-157802BF9BD3}" type="presOf" srcId="{E716E343-82B4-4D0B-B45D-0F490FE0235D}" destId="{508660B7-E931-4D2D-869E-C294046FF6B9}" srcOrd="0" destOrd="0" presId="urn:microsoft.com/office/officeart/2005/8/layout/target3"/>
    <dgm:cxn modelId="{5AEFA945-4782-4C4B-8982-D178C9ECACCD}" type="presParOf" srcId="{EB82FB9B-EC43-4CC6-88CB-A53F2E8714A8}" destId="{E4FD88E8-8AC9-4B1F-A0C4-A20C1D97D604}" srcOrd="0" destOrd="0" presId="urn:microsoft.com/office/officeart/2005/8/layout/target3"/>
    <dgm:cxn modelId="{20A9555B-53FD-45AA-B9F3-059D1A5C8E46}" type="presParOf" srcId="{EB82FB9B-EC43-4CC6-88CB-A53F2E8714A8}" destId="{9871A64A-1045-472E-94BB-C26A9DBFAFE7}" srcOrd="1" destOrd="0" presId="urn:microsoft.com/office/officeart/2005/8/layout/target3"/>
    <dgm:cxn modelId="{6BFE8029-E4E0-4EC9-9973-CA8935790DC3}" type="presParOf" srcId="{EB82FB9B-EC43-4CC6-88CB-A53F2E8714A8}" destId="{508660B7-E931-4D2D-869E-C294046FF6B9}" srcOrd="2" destOrd="0" presId="urn:microsoft.com/office/officeart/2005/8/layout/target3"/>
    <dgm:cxn modelId="{D2E89424-D8EA-4889-9986-FA4D10C3883C}" type="presParOf" srcId="{EB82FB9B-EC43-4CC6-88CB-A53F2E8714A8}" destId="{AAC36E9C-336F-488E-A8C1-0178D536F410}" srcOrd="3" destOrd="0" presId="urn:microsoft.com/office/officeart/2005/8/layout/targe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3E872C-CA19-4DD4-A5AE-C4F62EFA2C3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7A52390D-D7F9-46C7-8461-C34DA51F6E87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57150">
          <a:solidFill>
            <a:srgbClr val="002060"/>
          </a:solidFill>
        </a:ln>
        <a:effectLst/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kumimoji="0" lang="bn-BD" sz="3200" b="1" i="0" u="none" strike="noStrike" cap="none" spc="50" normalizeH="0" baseline="0" noProof="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rPr>
            <a:t>মো. দেলোয়ার হোসাইন</a:t>
          </a:r>
          <a:endParaRPr lang="en-US" sz="3200" b="1" cap="none" spc="50" dirty="0">
            <a:ln w="11430"/>
            <a:solidFill>
              <a:schemeClr val="tx1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0749F4B4-47F4-420F-95CC-AF5B57FDE8F3}" type="parTrans" cxnId="{26B48BD2-BB0B-4078-9E28-1CC7723A15C9}">
      <dgm:prSet/>
      <dgm:spPr/>
      <dgm:t>
        <a:bodyPr/>
        <a:lstStyle/>
        <a:p>
          <a:endParaRPr lang="en-US"/>
        </a:p>
      </dgm:t>
    </dgm:pt>
    <dgm:pt modelId="{B05B8EC6-506D-4D91-A7E2-DE4C4FD9FFEF}" type="sibTrans" cxnId="{26B48BD2-BB0B-4078-9E28-1CC7723A15C9}">
      <dgm:prSet/>
      <dgm:spPr/>
      <dgm:t>
        <a:bodyPr/>
        <a:lstStyle/>
        <a:p>
          <a:endParaRPr lang="en-US"/>
        </a:p>
      </dgm:t>
    </dgm:pt>
    <dgm:pt modelId="{1C7644A3-BB9B-43A1-9DD3-02CDC14687D8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57150">
          <a:solidFill>
            <a:srgbClr val="002060"/>
          </a:solidFill>
        </a:ln>
      </dgm:spPr>
      <dgm:t>
        <a:bodyPr/>
        <a:lstStyle/>
        <a:p>
          <a:r>
            <a:rPr kumimoji="0" lang="bn-BD" sz="2800" b="1" i="0" u="none" strike="noStrike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rPr>
            <a:t>সিনি. সহকা</a:t>
          </a:r>
          <a:r>
            <a:rPr kumimoji="0" lang="en-US" sz="2800" b="1" i="0" u="none" strike="noStrike" cap="none" spc="0" normalizeH="0" baseline="0" noProof="0" dirty="0" err="1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rPr>
            <a:t>রী</a:t>
          </a:r>
          <a:r>
            <a:rPr kumimoji="0" lang="bn-BD" sz="2800" b="1" i="0" u="none" strike="noStrike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rPr>
            <a:t>  শিক্ষক</a:t>
          </a:r>
          <a:endParaRPr lang="en-US" sz="28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B26E7F9A-09FC-48F6-9BBE-E6D8A64172F1}" type="parTrans" cxnId="{11C16958-C05A-48B5-8B2E-76CE93124335}">
      <dgm:prSet/>
      <dgm:spPr/>
      <dgm:t>
        <a:bodyPr/>
        <a:lstStyle/>
        <a:p>
          <a:endParaRPr lang="en-US"/>
        </a:p>
      </dgm:t>
    </dgm:pt>
    <dgm:pt modelId="{36D6389A-33F4-4AA7-988B-7A3C51222293}" type="sibTrans" cxnId="{11C16958-C05A-48B5-8B2E-76CE93124335}">
      <dgm:prSet/>
      <dgm:spPr/>
      <dgm:t>
        <a:bodyPr/>
        <a:lstStyle/>
        <a:p>
          <a:endParaRPr lang="en-US"/>
        </a:p>
      </dgm:t>
    </dgm:pt>
    <dgm:pt modelId="{6CEBD1FE-5294-4C94-9CB4-678124B6953F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57150">
          <a:solidFill>
            <a:srgbClr val="002060"/>
          </a:solidFill>
        </a:ln>
      </dgm:spPr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কাজী শাহাবুদ্দিন বালিকা উ. বি.</a:t>
          </a:r>
        </a:p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তেঁতুলিয়া, পঞ্চগড়।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78A3B317-02F0-4FA6-9DBF-6A55AC98107C}" type="parTrans" cxnId="{277DA2DA-59E6-4F97-BC48-56257B7571C3}">
      <dgm:prSet/>
      <dgm:spPr/>
      <dgm:t>
        <a:bodyPr/>
        <a:lstStyle/>
        <a:p>
          <a:endParaRPr lang="en-US"/>
        </a:p>
      </dgm:t>
    </dgm:pt>
    <dgm:pt modelId="{51023039-9187-49D2-875F-42A5C90907B3}" type="sibTrans" cxnId="{277DA2DA-59E6-4F97-BC48-56257B7571C3}">
      <dgm:prSet/>
      <dgm:spPr/>
      <dgm:t>
        <a:bodyPr/>
        <a:lstStyle/>
        <a:p>
          <a:endParaRPr lang="en-US"/>
        </a:p>
      </dgm:t>
    </dgm:pt>
    <dgm:pt modelId="{FDF10C7E-43D5-4FC8-95BE-CA660E69298D}" type="pres">
      <dgm:prSet presAssocID="{203E872C-CA19-4DD4-A5AE-C4F62EFA2C33}" presName="compositeShape" presStyleCnt="0">
        <dgm:presLayoutVars>
          <dgm:dir/>
          <dgm:resizeHandles/>
        </dgm:presLayoutVars>
      </dgm:prSet>
      <dgm:spPr/>
    </dgm:pt>
    <dgm:pt modelId="{59E3B7F3-8335-4819-9274-012C72CBF775}" type="pres">
      <dgm:prSet presAssocID="{203E872C-CA19-4DD4-A5AE-C4F62EFA2C33}" presName="pyramid" presStyleLbl="node1" presStyleIdx="0" presStyleCnt="1" custScaleX="80998" custScaleY="83674" custLinFactNeighborX="-31732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ln w="76200"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6632E635-8977-4F2D-885A-B20B43D8846C}" type="pres">
      <dgm:prSet presAssocID="{203E872C-CA19-4DD4-A5AE-C4F62EFA2C33}" presName="theList" presStyleCnt="0"/>
      <dgm:spPr/>
    </dgm:pt>
    <dgm:pt modelId="{932F0450-88CA-43E1-96A3-EF9481BB27A8}" type="pres">
      <dgm:prSet presAssocID="{7A52390D-D7F9-46C7-8461-C34DA51F6E87}" presName="aNode" presStyleLbl="fgAcc1" presStyleIdx="0" presStyleCnt="3" custScaleX="136819" custScaleY="64244" custLinFactNeighborX="2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60BED-E2B0-457B-A5DC-D3D0B595166D}" type="pres">
      <dgm:prSet presAssocID="{7A52390D-D7F9-46C7-8461-C34DA51F6E87}" presName="aSpace" presStyleCnt="0"/>
      <dgm:spPr/>
    </dgm:pt>
    <dgm:pt modelId="{63C80D37-729F-43C2-A5D6-F3D6C773A8EB}" type="pres">
      <dgm:prSet presAssocID="{1C7644A3-BB9B-43A1-9DD3-02CDC14687D8}" presName="aNode" presStyleLbl="fgAcc1" presStyleIdx="1" presStyleCnt="3" custScaleX="137432" custScaleY="64244" custLinFactNeighborX="2111" custLinFactNeighborY="57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FD2E88-C658-403A-A1DB-D40499753B0F}" type="pres">
      <dgm:prSet presAssocID="{1C7644A3-BB9B-43A1-9DD3-02CDC14687D8}" presName="aSpace" presStyleCnt="0"/>
      <dgm:spPr/>
    </dgm:pt>
    <dgm:pt modelId="{06E522BA-7428-4D84-A864-233B803FC2CB}" type="pres">
      <dgm:prSet presAssocID="{6CEBD1FE-5294-4C94-9CB4-678124B6953F}" presName="aNode" presStyleLbl="fgAcc1" presStyleIdx="2" presStyleCnt="3" custScaleX="136834" custScaleY="81937" custLinFactNeighborX="2666" custLinFactNeighborY="22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21849-4DF2-4914-9B23-0F74DEA63895}" type="pres">
      <dgm:prSet presAssocID="{6CEBD1FE-5294-4C94-9CB4-678124B6953F}" presName="aSpace" presStyleCnt="0"/>
      <dgm:spPr/>
    </dgm:pt>
  </dgm:ptLst>
  <dgm:cxnLst>
    <dgm:cxn modelId="{11C16958-C05A-48B5-8B2E-76CE93124335}" srcId="{203E872C-CA19-4DD4-A5AE-C4F62EFA2C33}" destId="{1C7644A3-BB9B-43A1-9DD3-02CDC14687D8}" srcOrd="1" destOrd="0" parTransId="{B26E7F9A-09FC-48F6-9BBE-E6D8A64172F1}" sibTransId="{36D6389A-33F4-4AA7-988B-7A3C51222293}"/>
    <dgm:cxn modelId="{F2943C8F-86EA-407C-A560-124024FB2EF3}" type="presOf" srcId="{6CEBD1FE-5294-4C94-9CB4-678124B6953F}" destId="{06E522BA-7428-4D84-A864-233B803FC2CB}" srcOrd="0" destOrd="0" presId="urn:microsoft.com/office/officeart/2005/8/layout/pyramid2"/>
    <dgm:cxn modelId="{277DA2DA-59E6-4F97-BC48-56257B7571C3}" srcId="{203E872C-CA19-4DD4-A5AE-C4F62EFA2C33}" destId="{6CEBD1FE-5294-4C94-9CB4-678124B6953F}" srcOrd="2" destOrd="0" parTransId="{78A3B317-02F0-4FA6-9DBF-6A55AC98107C}" sibTransId="{51023039-9187-49D2-875F-42A5C90907B3}"/>
    <dgm:cxn modelId="{D7A682A3-FBA9-4C9A-9A69-1EC988DB976A}" type="presOf" srcId="{203E872C-CA19-4DD4-A5AE-C4F62EFA2C33}" destId="{FDF10C7E-43D5-4FC8-95BE-CA660E69298D}" srcOrd="0" destOrd="0" presId="urn:microsoft.com/office/officeart/2005/8/layout/pyramid2"/>
    <dgm:cxn modelId="{26B48BD2-BB0B-4078-9E28-1CC7723A15C9}" srcId="{203E872C-CA19-4DD4-A5AE-C4F62EFA2C33}" destId="{7A52390D-D7F9-46C7-8461-C34DA51F6E87}" srcOrd="0" destOrd="0" parTransId="{0749F4B4-47F4-420F-95CC-AF5B57FDE8F3}" sibTransId="{B05B8EC6-506D-4D91-A7E2-DE4C4FD9FFEF}"/>
    <dgm:cxn modelId="{CCA986C1-2692-4D91-A7B0-B54220F96044}" type="presOf" srcId="{1C7644A3-BB9B-43A1-9DD3-02CDC14687D8}" destId="{63C80D37-729F-43C2-A5D6-F3D6C773A8EB}" srcOrd="0" destOrd="0" presId="urn:microsoft.com/office/officeart/2005/8/layout/pyramid2"/>
    <dgm:cxn modelId="{83BC5E89-9FA5-49CE-9D6E-FBB9F6837975}" type="presOf" srcId="{7A52390D-D7F9-46C7-8461-C34DA51F6E87}" destId="{932F0450-88CA-43E1-96A3-EF9481BB27A8}" srcOrd="0" destOrd="0" presId="urn:microsoft.com/office/officeart/2005/8/layout/pyramid2"/>
    <dgm:cxn modelId="{36BB12E4-48F4-46A6-81E8-607EFF4D1FEC}" type="presParOf" srcId="{FDF10C7E-43D5-4FC8-95BE-CA660E69298D}" destId="{59E3B7F3-8335-4819-9274-012C72CBF775}" srcOrd="0" destOrd="0" presId="urn:microsoft.com/office/officeart/2005/8/layout/pyramid2"/>
    <dgm:cxn modelId="{FA07F6C3-FFBE-4CCE-9D57-7D0E8463180E}" type="presParOf" srcId="{FDF10C7E-43D5-4FC8-95BE-CA660E69298D}" destId="{6632E635-8977-4F2D-885A-B20B43D8846C}" srcOrd="1" destOrd="0" presId="urn:microsoft.com/office/officeart/2005/8/layout/pyramid2"/>
    <dgm:cxn modelId="{534D624D-D82F-4A41-A7F8-23BE68C83F59}" type="presParOf" srcId="{6632E635-8977-4F2D-885A-B20B43D8846C}" destId="{932F0450-88CA-43E1-96A3-EF9481BB27A8}" srcOrd="0" destOrd="0" presId="urn:microsoft.com/office/officeart/2005/8/layout/pyramid2"/>
    <dgm:cxn modelId="{6158829D-C646-46A5-B358-B79695A456D2}" type="presParOf" srcId="{6632E635-8977-4F2D-885A-B20B43D8846C}" destId="{53860BED-E2B0-457B-A5DC-D3D0B595166D}" srcOrd="1" destOrd="0" presId="urn:microsoft.com/office/officeart/2005/8/layout/pyramid2"/>
    <dgm:cxn modelId="{A7B80B2A-8CDF-4D99-BB9C-D383149EDF62}" type="presParOf" srcId="{6632E635-8977-4F2D-885A-B20B43D8846C}" destId="{63C80D37-729F-43C2-A5D6-F3D6C773A8EB}" srcOrd="2" destOrd="0" presId="urn:microsoft.com/office/officeart/2005/8/layout/pyramid2"/>
    <dgm:cxn modelId="{D9EB3B2B-1E5E-48C5-87B3-459E7A386093}" type="presParOf" srcId="{6632E635-8977-4F2D-885A-B20B43D8846C}" destId="{B3FD2E88-C658-403A-A1DB-D40499753B0F}" srcOrd="3" destOrd="0" presId="urn:microsoft.com/office/officeart/2005/8/layout/pyramid2"/>
    <dgm:cxn modelId="{64F6B525-C6BD-458F-A290-81CF615478AC}" type="presParOf" srcId="{6632E635-8977-4F2D-885A-B20B43D8846C}" destId="{06E522BA-7428-4D84-A864-233B803FC2CB}" srcOrd="4" destOrd="0" presId="urn:microsoft.com/office/officeart/2005/8/layout/pyramid2"/>
    <dgm:cxn modelId="{910ED840-53D1-4853-AF73-976579776584}" type="presParOf" srcId="{6632E635-8977-4F2D-885A-B20B43D8846C}" destId="{A4221849-4DF2-4914-9B23-0F74DEA63895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AA8D16-A436-464E-AC03-FF791BEB174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BE6500-0FCC-41C8-9FBC-63C05BD7D7FB}">
      <dgm:prSet phldrT="[Text]" custT="1"/>
      <dgm:spPr>
        <a:ln w="38100">
          <a:solidFill>
            <a:srgbClr val="C00000"/>
          </a:solidFill>
        </a:ln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bn-IN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শ্রেণি</a:t>
          </a:r>
          <a:endParaRPr lang="en-US" sz="2800" b="1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5AFF28F6-AFFF-46A4-8D84-FB6B62603858}" type="parTrans" cxnId="{4018C29E-5B84-44B2-A4E0-B495B287FD2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246810E-BB12-4C44-800E-6F717111D356}" type="sibTrans" cxnId="{4018C29E-5B84-44B2-A4E0-B495B287FD2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DA1679-73B2-480A-827F-509A9AFD62DA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83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38100">
          <a:solidFill>
            <a:srgbClr val="C00000"/>
          </a:solidFill>
        </a:ln>
      </dgm:spPr>
      <dgm:t>
        <a:bodyPr/>
        <a:lstStyle/>
        <a:p>
          <a:r>
            <a: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৬ষ্ঠ</a:t>
          </a:r>
          <a:endParaRPr lang="en-US" sz="4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DBF6D67-E458-43CD-B6F7-3BDB0A3E048E}" type="parTrans" cxnId="{ADCF0EC6-EBE2-4C4A-B1D8-61C7ECB3AA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A206BC8-6E95-40C8-9081-BB7050EEBBC4}" type="sibTrans" cxnId="{ADCF0EC6-EBE2-4C4A-B1D8-61C7ECB3AA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D77E333-4B75-4F53-99EF-836C760D2725}">
      <dgm:prSet phldrT="[Text]" custT="1"/>
      <dgm:spPr>
        <a:ln w="38100">
          <a:solidFill>
            <a:srgbClr val="C00000"/>
          </a:solidFill>
        </a:ln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bn-IN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বিষয়</a:t>
          </a:r>
          <a:endParaRPr lang="en-US" sz="2800" b="1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47CC9C67-43F4-4B02-9F00-F4E3598BAE05}" type="parTrans" cxnId="{E861384F-D923-4516-8F01-4388FD92E5B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278B117-D272-4DC4-8DAC-0E95BBAFEF82}" type="sibTrans" cxnId="{E861384F-D923-4516-8F01-4388FD92E5B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4FC765B-2EB0-473D-A497-1E7C6F22937D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81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38100">
          <a:solidFill>
            <a:srgbClr val="C00000"/>
          </a:solidFill>
        </a:ln>
      </dgm:spPr>
      <dgm:t>
        <a:bodyPr/>
        <a:lstStyle/>
        <a:p>
          <a:r>
            <a:rPr lang="bn-IN" sz="36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</a:t>
          </a:r>
          <a:r>
            <a:rPr lang="bn-BD" sz="36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দেশ ও বিশ্ব পরিচয়</a:t>
          </a:r>
          <a:endParaRPr lang="en-US" sz="3600" b="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3A94F4A-AF4B-4D10-B21F-C4C785857F6B}" type="parTrans" cxnId="{9194D5F7-316E-48CB-93F8-EBBCD0AB837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05C2020-438C-4F45-A0A3-7009AB96109B}" type="sibTrans" cxnId="{9194D5F7-316E-48CB-93F8-EBBCD0AB837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973BE7-15D2-4217-A48C-415EB122A4A1}">
      <dgm:prSet phldrT="[Text]" custT="1"/>
      <dgm:spPr>
        <a:ln w="38100">
          <a:solidFill>
            <a:srgbClr val="C00000"/>
          </a:solidFill>
        </a:ln>
      </dgm:spPr>
      <dgm:t>
        <a:bodyPr/>
        <a:lstStyle/>
        <a:p>
          <a:pPr>
            <a:spcBef>
              <a:spcPts val="1200"/>
            </a:spcBef>
            <a:spcAft>
              <a:spcPts val="0"/>
            </a:spcAft>
          </a:pPr>
          <a:r>
            <a:rPr lang="bn-BD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অধ্যায়</a:t>
          </a:r>
          <a:endParaRPr lang="en-US" sz="2800" b="1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9FBFC7EA-9E43-4AB7-974F-BFE4AB8B61D5}" type="parTrans" cxnId="{D5DF7BC5-91E8-4FA8-BBFA-CE0F97F5C1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58B3061-7497-4367-B37E-7C0C56B8F183}" type="sibTrans" cxnId="{D5DF7BC5-91E8-4FA8-BBFA-CE0F97F5C1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63DA2CD-DAB3-4569-A407-F2C1D1FE6616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80000">
              <a:srgbClr val="FBEAC7">
                <a:alpha val="89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38100">
          <a:solidFill>
            <a:srgbClr val="C00000"/>
          </a:solidFill>
        </a:ln>
      </dgm:spPr>
      <dgm:t>
        <a:bodyPr/>
        <a:lstStyle/>
        <a:p>
          <a:r>
            <a: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৩, পাঠ-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6</a:t>
          </a:r>
          <a:endParaRPr lang="en-US" sz="4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C70B715-B716-4911-BFFD-ABF5CDBF0F21}" type="parTrans" cxnId="{3352BBC8-A3CC-48B7-A4D6-5D309EE273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41F54C3-BB6C-49E8-993E-30A936E897A8}" type="sibTrans" cxnId="{3352BBC8-A3CC-48B7-A4D6-5D309EE273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E7CBF30-D46A-4FB2-B4B4-B132961369E1}">
      <dgm:prSet phldrT="[Text]"/>
      <dgm:spPr>
        <a:ln w="38100">
          <a:solidFill>
            <a:srgbClr val="C00000"/>
          </a:solidFill>
        </a:ln>
      </dgm:spPr>
      <dgm:t>
        <a:bodyPr/>
        <a:lstStyle/>
        <a:p>
          <a:r>
            <a:rPr lang="bn-BD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সময়</a:t>
          </a:r>
          <a:endParaRPr lang="en-US" b="1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05EEFA06-5D46-4773-AECF-FC7111F5A707}" type="parTrans" cxnId="{9172D893-03E2-4DB1-A7BC-DC249E269DA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6B2643B-0629-4D4E-AC8F-EA27B9D8FD7C}" type="sibTrans" cxnId="{9172D893-03E2-4DB1-A7BC-DC249E269DA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38289D3-1880-4825-A10A-9FDD3AE6311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80000">
              <a:srgbClr val="FBEAC7">
                <a:alpha val="89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38100">
          <a:solidFill>
            <a:srgbClr val="C00000"/>
          </a:solidFill>
        </a:ln>
      </dgm:spPr>
      <dgm:t>
        <a:bodyPr/>
        <a:lstStyle/>
        <a:p>
          <a:r>
            <a: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৫০ মিনিট</a:t>
          </a:r>
          <a:endParaRPr lang="en-US" sz="4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2F53892-807D-4BAB-BF4C-762BDB593D14}" type="parTrans" cxnId="{F29BA8BE-A617-42B7-BDF3-B95024202AB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78C3DA8-963A-4774-BA48-99CB5DA45804}" type="sibTrans" cxnId="{F29BA8BE-A617-42B7-BDF3-B95024202AB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0620E9-5C78-4049-B8E3-29E93BC18224}" type="pres">
      <dgm:prSet presAssocID="{1AAA8D16-A436-464E-AC03-FF791BEB174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F9AD43-E418-49EF-8017-091C887D6255}" type="pres">
      <dgm:prSet presAssocID="{F2BE6500-0FCC-41C8-9FBC-63C05BD7D7FB}" presName="composite" presStyleCnt="0"/>
      <dgm:spPr/>
    </dgm:pt>
    <dgm:pt modelId="{CD79F145-FF5B-4E37-B4FC-87570BB6F8A7}" type="pres">
      <dgm:prSet presAssocID="{F2BE6500-0FCC-41C8-9FBC-63C05BD7D7FB}" presName="parentText" presStyleLbl="alignNode1" presStyleIdx="0" presStyleCnt="4" custLinFactNeighborY="-18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3F8577-F604-4AA7-93C0-84824FF16C11}" type="pres">
      <dgm:prSet presAssocID="{F2BE6500-0FCC-41C8-9FBC-63C05BD7D7FB}" presName="descendantText" presStyleLbl="alignAcc1" presStyleIdx="0" presStyleCnt="4" custLinFactNeighborY="49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801E2-FD40-4815-A8E9-E02EE0FDFAD2}" type="pres">
      <dgm:prSet presAssocID="{2246810E-BB12-4C44-800E-6F717111D356}" presName="sp" presStyleCnt="0"/>
      <dgm:spPr/>
    </dgm:pt>
    <dgm:pt modelId="{87050971-2B2D-465E-B990-33DDC770D3C8}" type="pres">
      <dgm:prSet presAssocID="{5D77E333-4B75-4F53-99EF-836C760D2725}" presName="composite" presStyleCnt="0"/>
      <dgm:spPr/>
    </dgm:pt>
    <dgm:pt modelId="{D496276E-0ABE-47AB-BBA3-2DA19F4E435F}" type="pres">
      <dgm:prSet presAssocID="{5D77E333-4B75-4F53-99EF-836C760D272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08F37-E20B-4A26-99C6-48D3AC661049}" type="pres">
      <dgm:prSet presAssocID="{5D77E333-4B75-4F53-99EF-836C760D2725}" presName="descendantText" presStyleLbl="alignAcc1" presStyleIdx="1" presStyleCnt="4" custScaleY="145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56CCD-4FFB-4DC5-A9A8-13D42B15A7D4}" type="pres">
      <dgm:prSet presAssocID="{7278B117-D272-4DC4-8DAC-0E95BBAFEF82}" presName="sp" presStyleCnt="0"/>
      <dgm:spPr/>
    </dgm:pt>
    <dgm:pt modelId="{85F3C162-1AE0-4CF3-B6B3-C3A2B416BF61}" type="pres">
      <dgm:prSet presAssocID="{EF973BE7-15D2-4217-A48C-415EB122A4A1}" presName="composite" presStyleCnt="0"/>
      <dgm:spPr/>
    </dgm:pt>
    <dgm:pt modelId="{BFACF1D5-A15A-49AB-AAF5-51345877303D}" type="pres">
      <dgm:prSet presAssocID="{EF973BE7-15D2-4217-A48C-415EB122A4A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98F5B-3584-453C-AD96-AA832A149A72}" type="pres">
      <dgm:prSet presAssocID="{EF973BE7-15D2-4217-A48C-415EB122A4A1}" presName="descendantText" presStyleLbl="alignAcc1" presStyleIdx="2" presStyleCnt="4" custLinFactNeighborY="6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84317-30A4-437E-9E7C-CB88C0ED81A8}" type="pres">
      <dgm:prSet presAssocID="{358B3061-7497-4367-B37E-7C0C56B8F183}" presName="sp" presStyleCnt="0"/>
      <dgm:spPr/>
    </dgm:pt>
    <dgm:pt modelId="{EE6F841F-6E6E-454E-9292-4088215D2ADE}" type="pres">
      <dgm:prSet presAssocID="{2E7CBF30-D46A-4FB2-B4B4-B132961369E1}" presName="composite" presStyleCnt="0"/>
      <dgm:spPr/>
    </dgm:pt>
    <dgm:pt modelId="{72004DF9-88D5-4F63-9196-622559910464}" type="pres">
      <dgm:prSet presAssocID="{2E7CBF30-D46A-4FB2-B4B4-B132961369E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9800A-A31D-4EF2-AEBA-7EFFC68118B9}" type="pres">
      <dgm:prSet presAssocID="{2E7CBF30-D46A-4FB2-B4B4-B132961369E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9BA8BE-A617-42B7-BDF3-B95024202AB0}" srcId="{2E7CBF30-D46A-4FB2-B4B4-B132961369E1}" destId="{E38289D3-1880-4825-A10A-9FDD3AE6311C}" srcOrd="0" destOrd="0" parTransId="{12F53892-807D-4BAB-BF4C-762BDB593D14}" sibTransId="{E78C3DA8-963A-4774-BA48-99CB5DA45804}"/>
    <dgm:cxn modelId="{9172D893-03E2-4DB1-A7BC-DC249E269DA1}" srcId="{1AAA8D16-A436-464E-AC03-FF791BEB1744}" destId="{2E7CBF30-D46A-4FB2-B4B4-B132961369E1}" srcOrd="3" destOrd="0" parTransId="{05EEFA06-5D46-4773-AECF-FC7111F5A707}" sibTransId="{06B2643B-0629-4D4E-AC8F-EA27B9D8FD7C}"/>
    <dgm:cxn modelId="{ADCF0EC6-EBE2-4C4A-B1D8-61C7ECB3AA86}" srcId="{F2BE6500-0FCC-41C8-9FBC-63C05BD7D7FB}" destId="{C4DA1679-73B2-480A-827F-509A9AFD62DA}" srcOrd="0" destOrd="0" parTransId="{FDBF6D67-E458-43CD-B6F7-3BDB0A3E048E}" sibTransId="{CA206BC8-6E95-40C8-9081-BB7050EEBBC4}"/>
    <dgm:cxn modelId="{3352BBC8-A3CC-48B7-A4D6-5D309EE2734F}" srcId="{EF973BE7-15D2-4217-A48C-415EB122A4A1}" destId="{D63DA2CD-DAB3-4569-A407-F2C1D1FE6616}" srcOrd="0" destOrd="0" parTransId="{CC70B715-B716-4911-BFFD-ABF5CDBF0F21}" sibTransId="{541F54C3-BB6C-49E8-993E-30A936E897A8}"/>
    <dgm:cxn modelId="{E861384F-D923-4516-8F01-4388FD92E5B6}" srcId="{1AAA8D16-A436-464E-AC03-FF791BEB1744}" destId="{5D77E333-4B75-4F53-99EF-836C760D2725}" srcOrd="1" destOrd="0" parTransId="{47CC9C67-43F4-4B02-9F00-F4E3598BAE05}" sibTransId="{7278B117-D272-4DC4-8DAC-0E95BBAFEF82}"/>
    <dgm:cxn modelId="{F7956AB1-C639-4CE4-AF5D-6227BC626EC5}" type="presOf" srcId="{34FC765B-2EB0-473D-A497-1E7C6F22937D}" destId="{26B08F37-E20B-4A26-99C6-48D3AC661049}" srcOrd="0" destOrd="0" presId="urn:microsoft.com/office/officeart/2005/8/layout/chevron2"/>
    <dgm:cxn modelId="{B0DBAA67-53DC-48B1-8BDE-97E9CEB8B182}" type="presOf" srcId="{EF973BE7-15D2-4217-A48C-415EB122A4A1}" destId="{BFACF1D5-A15A-49AB-AAF5-51345877303D}" srcOrd="0" destOrd="0" presId="urn:microsoft.com/office/officeart/2005/8/layout/chevron2"/>
    <dgm:cxn modelId="{921BDAD5-7933-44F2-8FE2-EF35B44057C1}" type="presOf" srcId="{D63DA2CD-DAB3-4569-A407-F2C1D1FE6616}" destId="{9EE98F5B-3584-453C-AD96-AA832A149A72}" srcOrd="0" destOrd="0" presId="urn:microsoft.com/office/officeart/2005/8/layout/chevron2"/>
    <dgm:cxn modelId="{80B929CA-1FFD-41F6-919B-F6F4FE5A4848}" type="presOf" srcId="{1AAA8D16-A436-464E-AC03-FF791BEB1744}" destId="{F20620E9-5C78-4049-B8E3-29E93BC18224}" srcOrd="0" destOrd="0" presId="urn:microsoft.com/office/officeart/2005/8/layout/chevron2"/>
    <dgm:cxn modelId="{FDE83CC6-9E74-4C50-9F88-BFCF9D5DFB7B}" type="presOf" srcId="{5D77E333-4B75-4F53-99EF-836C760D2725}" destId="{D496276E-0ABE-47AB-BBA3-2DA19F4E435F}" srcOrd="0" destOrd="0" presId="urn:microsoft.com/office/officeart/2005/8/layout/chevron2"/>
    <dgm:cxn modelId="{AE0679D7-E3CF-4175-BE3F-BDBDFF45FDB4}" type="presOf" srcId="{F2BE6500-0FCC-41C8-9FBC-63C05BD7D7FB}" destId="{CD79F145-FF5B-4E37-B4FC-87570BB6F8A7}" srcOrd="0" destOrd="0" presId="urn:microsoft.com/office/officeart/2005/8/layout/chevron2"/>
    <dgm:cxn modelId="{9194D5F7-316E-48CB-93F8-EBBCD0AB8374}" srcId="{5D77E333-4B75-4F53-99EF-836C760D2725}" destId="{34FC765B-2EB0-473D-A497-1E7C6F22937D}" srcOrd="0" destOrd="0" parTransId="{63A94F4A-AF4B-4D10-B21F-C4C785857F6B}" sibTransId="{D05C2020-438C-4F45-A0A3-7009AB96109B}"/>
    <dgm:cxn modelId="{6104C6EE-F37B-4534-9A55-D7DCC63310CA}" type="presOf" srcId="{E38289D3-1880-4825-A10A-9FDD3AE6311C}" destId="{C5D9800A-A31D-4EF2-AEBA-7EFFC68118B9}" srcOrd="0" destOrd="0" presId="urn:microsoft.com/office/officeart/2005/8/layout/chevron2"/>
    <dgm:cxn modelId="{EE5BB04F-90BB-435C-9629-C0492161BE33}" type="presOf" srcId="{C4DA1679-73B2-480A-827F-509A9AFD62DA}" destId="{053F8577-F604-4AA7-93C0-84824FF16C11}" srcOrd="0" destOrd="0" presId="urn:microsoft.com/office/officeart/2005/8/layout/chevron2"/>
    <dgm:cxn modelId="{1E9072E9-DF3E-4C7E-BB6F-E23C1279B0D2}" type="presOf" srcId="{2E7CBF30-D46A-4FB2-B4B4-B132961369E1}" destId="{72004DF9-88D5-4F63-9196-622559910464}" srcOrd="0" destOrd="0" presId="urn:microsoft.com/office/officeart/2005/8/layout/chevron2"/>
    <dgm:cxn modelId="{D5DF7BC5-91E8-4FA8-BBFA-CE0F97F5C1A0}" srcId="{1AAA8D16-A436-464E-AC03-FF791BEB1744}" destId="{EF973BE7-15D2-4217-A48C-415EB122A4A1}" srcOrd="2" destOrd="0" parTransId="{9FBFC7EA-9E43-4AB7-974F-BFE4AB8B61D5}" sibTransId="{358B3061-7497-4367-B37E-7C0C56B8F183}"/>
    <dgm:cxn modelId="{4018C29E-5B84-44B2-A4E0-B495B287FD2F}" srcId="{1AAA8D16-A436-464E-AC03-FF791BEB1744}" destId="{F2BE6500-0FCC-41C8-9FBC-63C05BD7D7FB}" srcOrd="0" destOrd="0" parTransId="{5AFF28F6-AFFF-46A4-8D84-FB6B62603858}" sibTransId="{2246810E-BB12-4C44-800E-6F717111D356}"/>
    <dgm:cxn modelId="{1CEF6518-78AF-4720-8109-609EB954EB06}" type="presParOf" srcId="{F20620E9-5C78-4049-B8E3-29E93BC18224}" destId="{4DF9AD43-E418-49EF-8017-091C887D6255}" srcOrd="0" destOrd="0" presId="urn:microsoft.com/office/officeart/2005/8/layout/chevron2"/>
    <dgm:cxn modelId="{EC953381-4163-4657-B45B-C073CCE40C8E}" type="presParOf" srcId="{4DF9AD43-E418-49EF-8017-091C887D6255}" destId="{CD79F145-FF5B-4E37-B4FC-87570BB6F8A7}" srcOrd="0" destOrd="0" presId="urn:microsoft.com/office/officeart/2005/8/layout/chevron2"/>
    <dgm:cxn modelId="{DAADE4E5-1ACF-4DFC-9AFB-9738D35CF1C8}" type="presParOf" srcId="{4DF9AD43-E418-49EF-8017-091C887D6255}" destId="{053F8577-F604-4AA7-93C0-84824FF16C11}" srcOrd="1" destOrd="0" presId="urn:microsoft.com/office/officeart/2005/8/layout/chevron2"/>
    <dgm:cxn modelId="{B2871501-5D4C-499A-A63B-04D05D459C1B}" type="presParOf" srcId="{F20620E9-5C78-4049-B8E3-29E93BC18224}" destId="{DA7801E2-FD40-4815-A8E9-E02EE0FDFAD2}" srcOrd="1" destOrd="0" presId="urn:microsoft.com/office/officeart/2005/8/layout/chevron2"/>
    <dgm:cxn modelId="{DE6F8582-87CE-4605-99E6-CA4238457642}" type="presParOf" srcId="{F20620E9-5C78-4049-B8E3-29E93BC18224}" destId="{87050971-2B2D-465E-B990-33DDC770D3C8}" srcOrd="2" destOrd="0" presId="urn:microsoft.com/office/officeart/2005/8/layout/chevron2"/>
    <dgm:cxn modelId="{C83C403E-0948-4DE0-9332-6FED84FBB707}" type="presParOf" srcId="{87050971-2B2D-465E-B990-33DDC770D3C8}" destId="{D496276E-0ABE-47AB-BBA3-2DA19F4E435F}" srcOrd="0" destOrd="0" presId="urn:microsoft.com/office/officeart/2005/8/layout/chevron2"/>
    <dgm:cxn modelId="{ABEAC43E-BB6E-4CB1-BABA-053F5D1A29C5}" type="presParOf" srcId="{87050971-2B2D-465E-B990-33DDC770D3C8}" destId="{26B08F37-E20B-4A26-99C6-48D3AC661049}" srcOrd="1" destOrd="0" presId="urn:microsoft.com/office/officeart/2005/8/layout/chevron2"/>
    <dgm:cxn modelId="{E319799B-CD54-4A91-9987-765E4D254282}" type="presParOf" srcId="{F20620E9-5C78-4049-B8E3-29E93BC18224}" destId="{4E956CCD-4FFB-4DC5-A9A8-13D42B15A7D4}" srcOrd="3" destOrd="0" presId="urn:microsoft.com/office/officeart/2005/8/layout/chevron2"/>
    <dgm:cxn modelId="{C7A47FD2-5250-4306-AC88-9CC4450B7663}" type="presParOf" srcId="{F20620E9-5C78-4049-B8E3-29E93BC18224}" destId="{85F3C162-1AE0-4CF3-B6B3-C3A2B416BF61}" srcOrd="4" destOrd="0" presId="urn:microsoft.com/office/officeart/2005/8/layout/chevron2"/>
    <dgm:cxn modelId="{92FA738E-026C-4C66-B6C8-8FDF3D2A6E0D}" type="presParOf" srcId="{85F3C162-1AE0-4CF3-B6B3-C3A2B416BF61}" destId="{BFACF1D5-A15A-49AB-AAF5-51345877303D}" srcOrd="0" destOrd="0" presId="urn:microsoft.com/office/officeart/2005/8/layout/chevron2"/>
    <dgm:cxn modelId="{32AB6487-D3C7-43D2-88E0-1DE2DD99F2D5}" type="presParOf" srcId="{85F3C162-1AE0-4CF3-B6B3-C3A2B416BF61}" destId="{9EE98F5B-3584-453C-AD96-AA832A149A72}" srcOrd="1" destOrd="0" presId="urn:microsoft.com/office/officeart/2005/8/layout/chevron2"/>
    <dgm:cxn modelId="{719E90DB-C63C-41D8-A1DD-E6E431F6B6D7}" type="presParOf" srcId="{F20620E9-5C78-4049-B8E3-29E93BC18224}" destId="{C1F84317-30A4-437E-9E7C-CB88C0ED81A8}" srcOrd="5" destOrd="0" presId="urn:microsoft.com/office/officeart/2005/8/layout/chevron2"/>
    <dgm:cxn modelId="{C24BEF0E-5B00-494A-86FB-84D322E14970}" type="presParOf" srcId="{F20620E9-5C78-4049-B8E3-29E93BC18224}" destId="{EE6F841F-6E6E-454E-9292-4088215D2ADE}" srcOrd="6" destOrd="0" presId="urn:microsoft.com/office/officeart/2005/8/layout/chevron2"/>
    <dgm:cxn modelId="{9C617C5E-2CF9-46B2-901D-619C7786C98E}" type="presParOf" srcId="{EE6F841F-6E6E-454E-9292-4088215D2ADE}" destId="{72004DF9-88D5-4F63-9196-622559910464}" srcOrd="0" destOrd="0" presId="urn:microsoft.com/office/officeart/2005/8/layout/chevron2"/>
    <dgm:cxn modelId="{1DA42393-03E4-414D-9A8C-EE6DE1E46D27}" type="presParOf" srcId="{EE6F841F-6E6E-454E-9292-4088215D2ADE}" destId="{C5D9800A-A31D-4EF2-AEBA-7EFFC68118B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2181C9-2918-438F-8587-C2FF5C7287FE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39DFB2-8C8D-4D31-A0AD-903479A56295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76200">
          <a:solidFill>
            <a:schemeClr val="tx1"/>
          </a:solidFill>
        </a:ln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rtl="0">
            <a:lnSpc>
              <a:spcPct val="120000"/>
            </a:lnSpc>
          </a:pPr>
          <a:r>
            <a:rPr lang="bn-BD" sz="60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rPr>
            <a:t>প্রাচীন বাংলার অর্থনৈতিক জীবন</a:t>
          </a:r>
          <a:endParaRPr lang="en-US" sz="6000" b="1" i="0" cap="all" spc="0" baseline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glow rad="228600">
                <a:schemeClr val="accent5">
                  <a:satMod val="175000"/>
                  <a:alpha val="40000"/>
                </a:schemeClr>
              </a:glow>
              <a:reflection blurRad="12700" stA="50000" endPos="50000" dist="5000" dir="5400000" sy="-100000" rotWithShape="0"/>
            </a:effectLst>
            <a:latin typeface="NikoshBAN" pitchFamily="2" charset="0"/>
            <a:cs typeface="NikoshBAN" pitchFamily="2" charset="0"/>
          </a:endParaRPr>
        </a:p>
      </dgm:t>
    </dgm:pt>
    <dgm:pt modelId="{33EBA6B3-8A93-4D70-B2F1-A346CEC35C83}" type="sibTrans" cxnId="{1018FB7E-D671-419F-A5B6-10BA42E6B68B}">
      <dgm:prSet/>
      <dgm:spPr/>
      <dgm:t>
        <a:bodyPr/>
        <a:lstStyle/>
        <a:p>
          <a:endParaRPr lang="en-US" sz="6000"/>
        </a:p>
      </dgm:t>
    </dgm:pt>
    <dgm:pt modelId="{0695ACD5-C02B-4FFA-BD8C-BECD3A2CFB45}" type="parTrans" cxnId="{1018FB7E-D671-419F-A5B6-10BA42E6B68B}">
      <dgm:prSet/>
      <dgm:spPr/>
      <dgm:t>
        <a:bodyPr/>
        <a:lstStyle/>
        <a:p>
          <a:endParaRPr lang="en-US" sz="6000"/>
        </a:p>
      </dgm:t>
    </dgm:pt>
    <dgm:pt modelId="{259BE549-81D7-4F08-88DB-1CF7E77665F2}" type="pres">
      <dgm:prSet presAssocID="{422181C9-2918-438F-8587-C2FF5C7287F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064614-97DD-4A71-B8B4-36D8E7099A61}" type="pres">
      <dgm:prSet presAssocID="{ED39DFB2-8C8D-4D31-A0AD-903479A56295}" presName="composite" presStyleCnt="0"/>
      <dgm:spPr/>
    </dgm:pt>
    <dgm:pt modelId="{439962D4-6A42-46DF-8A59-926CB26D073F}" type="pres">
      <dgm:prSet presAssocID="{ED39DFB2-8C8D-4D31-A0AD-903479A56295}" presName="imgShp" presStyleLbl="fgImgPlace1" presStyleIdx="0" presStyleCnt="1" custScaleY="87150"/>
      <dgm:spPr>
        <a:blipFill dpi="0" rotWithShape="0">
          <a:blip xmlns:r="http://schemas.openxmlformats.org/officeDocument/2006/relationships" r:embed="rId2"/>
          <a:srcRect/>
          <a:stretch>
            <a:fillRect l="-2204" t="-2290" r="-2376" b="-2290"/>
          </a:stretch>
        </a:blipFill>
        <a:ln w="762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A46AB92-7704-4978-8C2F-00C218518265}" type="pres">
      <dgm:prSet presAssocID="{ED39DFB2-8C8D-4D31-A0AD-903479A56295}" presName="txShp" presStyleLbl="node1" presStyleIdx="0" presStyleCnt="1" custScaleX="111867" custScaleY="67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45C526-0706-442C-8DCF-AF833F4FBB22}" type="presOf" srcId="{422181C9-2918-438F-8587-C2FF5C7287FE}" destId="{259BE549-81D7-4F08-88DB-1CF7E77665F2}" srcOrd="0" destOrd="0" presId="urn:microsoft.com/office/officeart/2005/8/layout/vList3#1"/>
    <dgm:cxn modelId="{E60BAFA5-1334-4584-930B-CA025E085EC3}" type="presOf" srcId="{ED39DFB2-8C8D-4D31-A0AD-903479A56295}" destId="{1A46AB92-7704-4978-8C2F-00C218518265}" srcOrd="0" destOrd="0" presId="urn:microsoft.com/office/officeart/2005/8/layout/vList3#1"/>
    <dgm:cxn modelId="{1018FB7E-D671-419F-A5B6-10BA42E6B68B}" srcId="{422181C9-2918-438F-8587-C2FF5C7287FE}" destId="{ED39DFB2-8C8D-4D31-A0AD-903479A56295}" srcOrd="0" destOrd="0" parTransId="{0695ACD5-C02B-4FFA-BD8C-BECD3A2CFB45}" sibTransId="{33EBA6B3-8A93-4D70-B2F1-A346CEC35C83}"/>
    <dgm:cxn modelId="{5C017984-8487-4120-8EE5-EFEA0339AC39}" type="presParOf" srcId="{259BE549-81D7-4F08-88DB-1CF7E77665F2}" destId="{9A064614-97DD-4A71-B8B4-36D8E7099A61}" srcOrd="0" destOrd="0" presId="urn:microsoft.com/office/officeart/2005/8/layout/vList3#1"/>
    <dgm:cxn modelId="{CACB86EA-5346-4EBF-A4A0-733ED1735765}" type="presParOf" srcId="{9A064614-97DD-4A71-B8B4-36D8E7099A61}" destId="{439962D4-6A42-46DF-8A59-926CB26D073F}" srcOrd="0" destOrd="0" presId="urn:microsoft.com/office/officeart/2005/8/layout/vList3#1"/>
    <dgm:cxn modelId="{665E6717-A128-4BAE-9F6A-1E6EF6C4BD2D}" type="presParOf" srcId="{9A064614-97DD-4A71-B8B4-36D8E7099A61}" destId="{1A46AB92-7704-4978-8C2F-00C21851826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74EE5CD8-078F-4590-BF9C-A341A294A016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sz="3400" dirty="0">
            <a:latin typeface="NikoshBAN" pitchFamily="2" charset="0"/>
            <a:cs typeface="NikoshBAN" pitchFamily="2" charset="0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AA046201-5C4D-445E-BF0B-5C6D2B0A1945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sz="3400" dirty="0">
            <a:latin typeface="NikoshBAN" pitchFamily="2" charset="0"/>
            <a:cs typeface="NikoshBAN" pitchFamily="2" charset="0"/>
          </a:endParaRP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C59269D0-92A5-481C-BA64-727AFB0DD545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/>
          <a:r>
            <a:rPr lang="bn-BD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প্রাচীন বাংলার অর্থনৈতিক দ্রব্য সামগ্রীর তালিকা প্রস্তুত করতে পারবে</a:t>
          </a:r>
          <a:r>
            <a:rPr lang="en-US" sz="3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;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D1776C8F-2B10-4075-8DF7-7F65AB725ED5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sz="3400" dirty="0">
            <a:latin typeface="NikoshBAN" pitchFamily="2" charset="0"/>
            <a:cs typeface="NikoshBAN" pitchFamily="2" charset="0"/>
          </a:endParaRP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6BE4E373-0656-4EDC-821E-BE09C952B1F6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/>
          <a:r>
            <a:rPr lang="bn-BD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প্রাচীন বাংলার অর্থনীতিতে কৃষির ভূমিকা বিশ্লেষণ করতে পারবে।</a:t>
          </a:r>
          <a:endParaRPr lang="en-US" sz="3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1E4D3931-0DBD-4211-A24A-6AF364284B1E}">
      <dgm:prSet phldrT="[Text]" custT="1"/>
      <dgm:spPr>
        <a:ln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marL="280988" indent="-280988" algn="just"/>
          <a:r>
            <a:rPr lang="bn-BD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প্রাচীন বাংলার অর্থনৈতিক ক্ষেত্রসমূহ চিহ্নিত করতে পারবে</a:t>
          </a:r>
          <a:r>
            <a:rPr lang="en-US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;</a:t>
          </a:r>
          <a:endParaRPr lang="en-US" sz="3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F8D02822-B2A3-4F9C-8F63-AB5DC3AE223E}" type="presOf" srcId="{F6FEADD9-F67D-41F5-BA4C-3C84956E7F46}" destId="{AAE7A1E6-6847-453D-B55B-8A82BF138C1D}" srcOrd="0" destOrd="0" presId="urn:microsoft.com/office/officeart/2005/8/layout/vList5"/>
    <dgm:cxn modelId="{CC72C7CC-0429-4C70-893E-ECD39D2DDD46}" type="presOf" srcId="{D1776C8F-2B10-4075-8DF7-7F65AB725ED5}" destId="{F5034101-5B7D-4FE7-B47A-5A48CF39606B}" srcOrd="0" destOrd="0" presId="urn:microsoft.com/office/officeart/2005/8/layout/vList5"/>
    <dgm:cxn modelId="{5B2B9D11-DA31-4434-83A4-BCF600FCD835}" type="presOf" srcId="{6BE4E373-0656-4EDC-821E-BE09C952B1F6}" destId="{C7C3E6FD-D83F-4BDA-907E-B5EE041DA931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C0AAF524-C342-4873-B31B-5C0966B2690B}" type="presOf" srcId="{1E4D3931-0DBD-4211-A24A-6AF364284B1E}" destId="{D54B1729-BC98-42C1-9C6C-D65DCBA4358F}" srcOrd="0" destOrd="0" presId="urn:microsoft.com/office/officeart/2005/8/layout/vList5"/>
    <dgm:cxn modelId="{1CFFB745-40A8-4240-8D45-7AD6A1DD7401}" type="presOf" srcId="{AA046201-5C4D-445E-BF0B-5C6D2B0A1945}" destId="{C04276DC-EE64-470A-B8BC-09067B8045FA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2EF0376A-54C7-4728-87EB-F3FE31FA3466}" type="presOf" srcId="{74EE5CD8-078F-4590-BF9C-A341A294A016}" destId="{7E429971-BC57-430F-BB25-C0574E5E39E3}" srcOrd="0" destOrd="0" presId="urn:microsoft.com/office/officeart/2005/8/layout/vList5"/>
    <dgm:cxn modelId="{F82CE115-591E-41B1-A1BD-FEA37F9443F0}" type="presOf" srcId="{C59269D0-92A5-481C-BA64-727AFB0DD545}" destId="{B37A5355-225B-4C6F-AED7-6C620F99EECC}" srcOrd="0" destOrd="0" presId="urn:microsoft.com/office/officeart/2005/8/layout/vList5"/>
    <dgm:cxn modelId="{FD9E425E-F06D-429A-9261-FC72A3034ABC}" type="presParOf" srcId="{AAE7A1E6-6847-453D-B55B-8A82BF138C1D}" destId="{C4407577-18A2-46E0-8805-2838042EB67A}" srcOrd="0" destOrd="0" presId="urn:microsoft.com/office/officeart/2005/8/layout/vList5"/>
    <dgm:cxn modelId="{838355CF-8A9E-4FE6-8DA7-A346D7B0817A}" type="presParOf" srcId="{C4407577-18A2-46E0-8805-2838042EB67A}" destId="{7E429971-BC57-430F-BB25-C0574E5E39E3}" srcOrd="0" destOrd="0" presId="urn:microsoft.com/office/officeart/2005/8/layout/vList5"/>
    <dgm:cxn modelId="{638EADC6-F94A-42C0-8BE4-4F56565E324C}" type="presParOf" srcId="{C4407577-18A2-46E0-8805-2838042EB67A}" destId="{D54B1729-BC98-42C1-9C6C-D65DCBA4358F}" srcOrd="1" destOrd="0" presId="urn:microsoft.com/office/officeart/2005/8/layout/vList5"/>
    <dgm:cxn modelId="{3523A654-10D1-44DF-9264-CC74C6E43C3A}" type="presParOf" srcId="{AAE7A1E6-6847-453D-B55B-8A82BF138C1D}" destId="{AB8574CC-D4F2-4555-AEE3-F4EE58B11D03}" srcOrd="1" destOrd="0" presId="urn:microsoft.com/office/officeart/2005/8/layout/vList5"/>
    <dgm:cxn modelId="{E040A2C2-E984-4575-9CFF-BBF2CE8753B8}" type="presParOf" srcId="{AAE7A1E6-6847-453D-B55B-8A82BF138C1D}" destId="{85B8F607-FDD8-476A-ADBE-E1250824F294}" srcOrd="2" destOrd="0" presId="urn:microsoft.com/office/officeart/2005/8/layout/vList5"/>
    <dgm:cxn modelId="{5D65F742-FCA7-41F0-8B74-C9C0725FF9EF}" type="presParOf" srcId="{85B8F607-FDD8-476A-ADBE-E1250824F294}" destId="{C04276DC-EE64-470A-B8BC-09067B8045FA}" srcOrd="0" destOrd="0" presId="urn:microsoft.com/office/officeart/2005/8/layout/vList5"/>
    <dgm:cxn modelId="{053B883F-49B4-474B-B4ED-147EEBA3BDA3}" type="presParOf" srcId="{85B8F607-FDD8-476A-ADBE-E1250824F294}" destId="{B37A5355-225B-4C6F-AED7-6C620F99EECC}" srcOrd="1" destOrd="0" presId="urn:microsoft.com/office/officeart/2005/8/layout/vList5"/>
    <dgm:cxn modelId="{1E14B93F-C813-4D7A-BE96-C6F80204833D}" type="presParOf" srcId="{AAE7A1E6-6847-453D-B55B-8A82BF138C1D}" destId="{5ACAA866-A8A8-4183-97B5-CEEAB1525C60}" srcOrd="3" destOrd="0" presId="urn:microsoft.com/office/officeart/2005/8/layout/vList5"/>
    <dgm:cxn modelId="{C177CF65-DFBB-470F-882B-7CBE789F29C6}" type="presParOf" srcId="{AAE7A1E6-6847-453D-B55B-8A82BF138C1D}" destId="{477213BE-9E91-4950-8451-7F60796F47F4}" srcOrd="4" destOrd="0" presId="urn:microsoft.com/office/officeart/2005/8/layout/vList5"/>
    <dgm:cxn modelId="{BF269DC1-27F2-4872-8A94-0581FFF404E0}" type="presParOf" srcId="{477213BE-9E91-4950-8451-7F60796F47F4}" destId="{F5034101-5B7D-4FE7-B47A-5A48CF39606B}" srcOrd="0" destOrd="0" presId="urn:microsoft.com/office/officeart/2005/8/layout/vList5"/>
    <dgm:cxn modelId="{91DE25CB-CC77-4F42-9138-4FA3D3561AA2}" type="presParOf" srcId="{477213BE-9E91-4950-8451-7F60796F47F4}" destId="{C7C3E6FD-D83F-4BDA-907E-B5EE041DA931}" srcOrd="1" destOrd="0" presId="urn:microsoft.com/office/officeart/2005/8/layout/vList5"/>
  </dgm:cxnLst>
  <dgm:bg/>
  <dgm:whole>
    <a:ln w="19050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D88E8-8AC9-4B1F-A0C4-A20C1D97D604}">
      <dsp:nvSpPr>
        <dsp:cNvPr id="0" name=""/>
        <dsp:cNvSpPr/>
      </dsp:nvSpPr>
      <dsp:spPr>
        <a:xfrm>
          <a:off x="0" y="0"/>
          <a:ext cx="1142999" cy="1142999"/>
        </a:xfrm>
        <a:prstGeom prst="pie">
          <a:avLst>
            <a:gd name="adj1" fmla="val 5400000"/>
            <a:gd name="adj2" fmla="val 16200000"/>
          </a:avLst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660B7-E931-4D2D-869E-C294046FF6B9}">
      <dsp:nvSpPr>
        <dsp:cNvPr id="0" name=""/>
        <dsp:cNvSpPr/>
      </dsp:nvSpPr>
      <dsp:spPr>
        <a:xfrm>
          <a:off x="571500" y="0"/>
          <a:ext cx="5372100" cy="1142999"/>
        </a:xfrm>
        <a:prstGeom prst="rect">
          <a:avLst/>
        </a:prstGeom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b="1" kern="1200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পরিচিতি</a:t>
          </a:r>
          <a:endParaRPr lang="en-US" sz="7200" b="1" kern="1200" cap="none" spc="0" dirty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solidFill>
              <a:schemeClr val="bg1"/>
            </a:soli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71500" y="0"/>
        <a:ext cx="5372100" cy="1142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3B7F3-8335-4819-9274-012C72CBF775}">
      <dsp:nvSpPr>
        <dsp:cNvPr id="0" name=""/>
        <dsp:cNvSpPr/>
      </dsp:nvSpPr>
      <dsp:spPr>
        <a:xfrm>
          <a:off x="0" y="304790"/>
          <a:ext cx="3024302" cy="3124218"/>
        </a:xfrm>
        <a:prstGeom prst="triangle">
          <a:avLst/>
        </a:prstGeom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ln w="76200" cap="flat" cmpd="sng" algn="ctr">
          <a:solidFill>
            <a:srgbClr val="C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932F0450-88CA-43E1-96A3-EF9481BB27A8}">
      <dsp:nvSpPr>
        <dsp:cNvPr id="0" name=""/>
        <dsp:cNvSpPr/>
      </dsp:nvSpPr>
      <dsp:spPr>
        <a:xfrm>
          <a:off x="1295391" y="373481"/>
          <a:ext cx="3320555" cy="773969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57150" cap="flat" cmpd="sng" algn="ctr">
          <a:solidFill>
            <a:srgbClr val="002060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bn-BD" sz="3200" b="1" i="0" u="none" strike="noStrike" kern="1200" cap="none" spc="50" normalizeH="0" baseline="0" noProof="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rPr>
            <a:t>মো. দেলোয়ার হোসাইন</a:t>
          </a:r>
          <a:endParaRPr lang="en-US" sz="3200" b="1" kern="1200" cap="none" spc="50" dirty="0">
            <a:ln w="11430"/>
            <a:solidFill>
              <a:schemeClr val="tx1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1333173" y="411263"/>
        <a:ext cx="3244991" cy="698405"/>
      </dsp:txXfrm>
    </dsp:sp>
    <dsp:sp modelId="{63C80D37-729F-43C2-A5D6-F3D6C773A8EB}">
      <dsp:nvSpPr>
        <dsp:cNvPr id="0" name=""/>
        <dsp:cNvSpPr/>
      </dsp:nvSpPr>
      <dsp:spPr>
        <a:xfrm>
          <a:off x="1274676" y="1306627"/>
          <a:ext cx="3335432" cy="773969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57150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bn-BD" sz="2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rPr>
            <a:t>সিনি. সহকা</a:t>
          </a:r>
          <a:r>
            <a:rPr kumimoji="0" lang="en-US" sz="2800" b="1" i="0" u="none" strike="noStrike" kern="1200" cap="none" spc="0" normalizeH="0" baseline="0" noProof="0" dirty="0" err="1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rPr>
            <a:t>রী</a:t>
          </a:r>
          <a:r>
            <a:rPr kumimoji="0" lang="bn-BD" sz="2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rPr>
            <a:t>  শিক্ষক</a:t>
          </a:r>
          <a:endParaRPr lang="en-US" sz="2800" kern="1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sp:txBody>
      <dsp:txXfrm>
        <a:off x="1312458" y="1344409"/>
        <a:ext cx="3259868" cy="698405"/>
      </dsp:txXfrm>
    </dsp:sp>
    <dsp:sp modelId="{06E522BA-7428-4D84-A864-233B803FC2CB}">
      <dsp:nvSpPr>
        <dsp:cNvPr id="0" name=""/>
        <dsp:cNvSpPr/>
      </dsp:nvSpPr>
      <dsp:spPr>
        <a:xfrm>
          <a:off x="1295403" y="2256301"/>
          <a:ext cx="3320919" cy="987122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57150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কাজী শাহাবুদ্দিন বালিকা উ. বি.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তেঁতুলিয়া, পঞ্চগড়।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343590" y="2304488"/>
        <a:ext cx="3224545" cy="8907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9F145-FF5B-4E37-B4FC-87570BB6F8A7}">
      <dsp:nvSpPr>
        <dsp:cNvPr id="0" name=""/>
        <dsp:cNvSpPr/>
      </dsp:nvSpPr>
      <dsp:spPr>
        <a:xfrm rot="5400000">
          <a:off x="-169710" y="183361"/>
          <a:ext cx="1131401" cy="7919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bn-IN" sz="28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শ্রেণি</a:t>
          </a:r>
          <a:endParaRPr lang="en-US" sz="2800" b="1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 rot="-5400000">
        <a:off x="1" y="409642"/>
        <a:ext cx="791981" cy="339420"/>
      </dsp:txXfrm>
    </dsp:sp>
    <dsp:sp modelId="{053F8577-F604-4AA7-93C0-84824FF16C11}">
      <dsp:nvSpPr>
        <dsp:cNvPr id="0" name=""/>
        <dsp:cNvSpPr/>
      </dsp:nvSpPr>
      <dsp:spPr>
        <a:xfrm rot="5400000">
          <a:off x="1894991" y="-1031278"/>
          <a:ext cx="735797" cy="2941818"/>
        </a:xfrm>
        <a:prstGeom prst="round2SameRect">
          <a:avLst/>
        </a:prstGeom>
        <a:gradFill rotWithShape="0">
          <a:gsLst>
            <a:gs pos="83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38100"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৬ষ্ঠ</a:t>
          </a:r>
          <a:endParaRPr lang="en-US" sz="4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-5400000">
        <a:off x="791981" y="107651"/>
        <a:ext cx="2905899" cy="663959"/>
      </dsp:txXfrm>
    </dsp:sp>
    <dsp:sp modelId="{D496276E-0ABE-47AB-BBA3-2DA19F4E435F}">
      <dsp:nvSpPr>
        <dsp:cNvPr id="0" name=""/>
        <dsp:cNvSpPr/>
      </dsp:nvSpPr>
      <dsp:spPr>
        <a:xfrm rot="5400000">
          <a:off x="-169710" y="1362980"/>
          <a:ext cx="1131401" cy="7919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bn-IN" sz="28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বিষয়</a:t>
          </a:r>
          <a:endParaRPr lang="en-US" sz="2800" b="1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 rot="-5400000">
        <a:off x="1" y="1589261"/>
        <a:ext cx="791981" cy="339420"/>
      </dsp:txXfrm>
    </dsp:sp>
    <dsp:sp modelId="{26B08F37-E20B-4A26-99C6-48D3AC661049}">
      <dsp:nvSpPr>
        <dsp:cNvPr id="0" name=""/>
        <dsp:cNvSpPr/>
      </dsp:nvSpPr>
      <dsp:spPr>
        <a:xfrm rot="5400000">
          <a:off x="1728779" y="90066"/>
          <a:ext cx="1068221" cy="2941818"/>
        </a:xfrm>
        <a:prstGeom prst="round2SameRect">
          <a:avLst/>
        </a:prstGeom>
        <a:gradFill rotWithShape="0">
          <a:gsLst>
            <a:gs pos="81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38100"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600" b="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</a:t>
          </a:r>
          <a:r>
            <a:rPr lang="bn-BD" sz="3600" b="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দেশ ও বিশ্ব পরিচয়</a:t>
          </a:r>
          <a:endParaRPr lang="en-US" sz="3600" b="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-5400000">
        <a:off x="791981" y="1079010"/>
        <a:ext cx="2889672" cy="963929"/>
      </dsp:txXfrm>
    </dsp:sp>
    <dsp:sp modelId="{BFACF1D5-A15A-49AB-AAF5-51345877303D}">
      <dsp:nvSpPr>
        <dsp:cNvPr id="0" name=""/>
        <dsp:cNvSpPr/>
      </dsp:nvSpPr>
      <dsp:spPr>
        <a:xfrm rot="5400000">
          <a:off x="-169710" y="2354843"/>
          <a:ext cx="1131401" cy="7919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bn-BD" sz="28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অধ্যায়</a:t>
          </a:r>
          <a:endParaRPr lang="en-US" sz="2800" b="1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 rot="-5400000">
        <a:off x="1" y="2581124"/>
        <a:ext cx="791981" cy="339420"/>
      </dsp:txXfrm>
    </dsp:sp>
    <dsp:sp modelId="{9EE98F5B-3584-453C-AD96-AA832A149A72}">
      <dsp:nvSpPr>
        <dsp:cNvPr id="0" name=""/>
        <dsp:cNvSpPr/>
      </dsp:nvSpPr>
      <dsp:spPr>
        <a:xfrm rot="5400000">
          <a:off x="1895185" y="1133187"/>
          <a:ext cx="735411" cy="2941818"/>
        </a:xfrm>
        <a:prstGeom prst="round2SameRect">
          <a:avLst/>
        </a:prstGeom>
        <a:gradFill rotWithShape="0">
          <a:gsLst>
            <a:gs pos="80000">
              <a:srgbClr val="FBEAC7">
                <a:alpha val="89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38100"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৩, পাঠ-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6</a:t>
          </a:r>
          <a:endParaRPr lang="en-US" sz="4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-5400000">
        <a:off x="791982" y="2272290"/>
        <a:ext cx="2905918" cy="663611"/>
      </dsp:txXfrm>
    </dsp:sp>
    <dsp:sp modelId="{72004DF9-88D5-4F63-9196-622559910464}">
      <dsp:nvSpPr>
        <dsp:cNvPr id="0" name=""/>
        <dsp:cNvSpPr/>
      </dsp:nvSpPr>
      <dsp:spPr>
        <a:xfrm rot="5400000">
          <a:off x="-169710" y="3346707"/>
          <a:ext cx="1131401" cy="7919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সময়</a:t>
          </a:r>
          <a:endParaRPr lang="en-US" sz="2200" b="1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 rot="-5400000">
        <a:off x="1" y="3572988"/>
        <a:ext cx="791981" cy="339420"/>
      </dsp:txXfrm>
    </dsp:sp>
    <dsp:sp modelId="{C5D9800A-A31D-4EF2-AEBA-7EFFC68118B9}">
      <dsp:nvSpPr>
        <dsp:cNvPr id="0" name=""/>
        <dsp:cNvSpPr/>
      </dsp:nvSpPr>
      <dsp:spPr>
        <a:xfrm rot="5400000">
          <a:off x="1895185" y="2073793"/>
          <a:ext cx="735411" cy="2941818"/>
        </a:xfrm>
        <a:prstGeom prst="round2SameRect">
          <a:avLst/>
        </a:prstGeom>
        <a:gradFill rotWithShape="0">
          <a:gsLst>
            <a:gs pos="80000">
              <a:srgbClr val="FBEAC7">
                <a:alpha val="89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38100"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৫০ মিনিট</a:t>
          </a:r>
          <a:endParaRPr lang="en-US" sz="4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-5400000">
        <a:off x="791982" y="3212896"/>
        <a:ext cx="2905918" cy="6636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6AB92-7704-4978-8C2F-00C218518265}">
      <dsp:nvSpPr>
        <dsp:cNvPr id="0" name=""/>
        <dsp:cNvSpPr/>
      </dsp:nvSpPr>
      <dsp:spPr>
        <a:xfrm rot="10800000">
          <a:off x="1755479" y="761997"/>
          <a:ext cx="6802363" cy="2057405"/>
        </a:xfrm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762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349485" tIns="228600" rIns="426720" bIns="22860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2667000" rtl="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bn-BD" sz="60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rPr>
            <a:t>প্রাচীন বাংলার অর্থনৈতিক জীবন</a:t>
          </a:r>
          <a:endParaRPr lang="en-US" sz="6000" b="1" i="0" kern="1200" cap="all" spc="0" baseline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glow rad="228600">
                <a:schemeClr val="accent5">
                  <a:satMod val="175000"/>
                  <a:alpha val="40000"/>
                </a:schemeClr>
              </a:glow>
              <a:reflection blurRad="12700" stA="50000" endPos="50000" dist="5000" dir="5400000" sy="-100000" rotWithShape="0"/>
            </a:effectLst>
            <a:latin typeface="NikoshBAN" pitchFamily="2" charset="0"/>
            <a:cs typeface="NikoshBAN" pitchFamily="2" charset="0"/>
          </a:endParaRPr>
        </a:p>
      </dsp:txBody>
      <dsp:txXfrm rot="10800000">
        <a:off x="2269830" y="761997"/>
        <a:ext cx="6288012" cy="2057405"/>
      </dsp:txXfrm>
    </dsp:sp>
    <dsp:sp modelId="{439962D4-6A42-46DF-8A59-926CB26D073F}">
      <dsp:nvSpPr>
        <dsp:cNvPr id="0" name=""/>
        <dsp:cNvSpPr/>
      </dsp:nvSpPr>
      <dsp:spPr>
        <a:xfrm>
          <a:off x="586156" y="457196"/>
          <a:ext cx="3060248" cy="2667006"/>
        </a:xfrm>
        <a:prstGeom prst="ellipse">
          <a:avLst/>
        </a:prstGeom>
        <a:blipFill dpi="0" rotWithShape="0">
          <a:blip xmlns:r="http://schemas.openxmlformats.org/officeDocument/2006/relationships" r:embed="rId2"/>
          <a:srcRect/>
          <a:stretch>
            <a:fillRect l="-2204" t="-2290" r="-2376" b="-2290"/>
          </a:stretch>
        </a:blipFill>
        <a:ln w="762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258148" y="-2643012"/>
          <a:ext cx="1178718" cy="676388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just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প্রাচীন বাংলার অর্থনৈতিক ক্ষেত্রসমূহ চিহ্নিত করতে পারবে</a:t>
          </a:r>
          <a:r>
            <a:rPr lang="en-US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;</a:t>
          </a:r>
          <a:endParaRPr 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-5400000">
        <a:off x="1465563" y="149573"/>
        <a:ext cx="6763888" cy="1178718"/>
      </dsp:txXfrm>
    </dsp:sp>
    <dsp:sp modelId="{7E429971-BC57-430F-BB25-C0574E5E39E3}">
      <dsp:nvSpPr>
        <dsp:cNvPr id="0" name=""/>
        <dsp:cNvSpPr/>
      </dsp:nvSpPr>
      <dsp:spPr>
        <a:xfrm>
          <a:off x="148" y="0"/>
          <a:ext cx="1465415" cy="147339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71684" y="71536"/>
        <a:ext cx="1322343" cy="1330326"/>
      </dsp:txXfrm>
    </dsp:sp>
    <dsp:sp modelId="{B37A5355-225B-4C6F-AED7-6C620F99EECC}">
      <dsp:nvSpPr>
        <dsp:cNvPr id="0" name=""/>
        <dsp:cNvSpPr/>
      </dsp:nvSpPr>
      <dsp:spPr>
        <a:xfrm rot="5400000">
          <a:off x="4258148" y="-1095944"/>
          <a:ext cx="1178718" cy="6763888"/>
        </a:xfrm>
        <a:prstGeom prst="rect">
          <a:avLst/>
        </a:prstGeom>
        <a:solidFill>
          <a:schemeClr val="accent3">
            <a:tint val="40000"/>
            <a:alpha val="90000"/>
            <a:hueOff val="-966177"/>
            <a:satOff val="-3913"/>
            <a:lumOff val="-324"/>
            <a:alphaOff val="0"/>
          </a:schemeClr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প্রাচীন বাংলার অর্থনৈতিক দ্রব্য সামগ্রীর তালিকা প্রস্তুত করতে পারবে</a:t>
          </a:r>
          <a:r>
            <a:rPr lang="en-US" sz="32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;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-5400000">
        <a:off x="1465563" y="1696641"/>
        <a:ext cx="6763888" cy="1178718"/>
      </dsp:txXfrm>
    </dsp:sp>
    <dsp:sp modelId="{C04276DC-EE64-470A-B8BC-09067B8045FA}">
      <dsp:nvSpPr>
        <dsp:cNvPr id="0" name=""/>
        <dsp:cNvSpPr/>
      </dsp:nvSpPr>
      <dsp:spPr>
        <a:xfrm>
          <a:off x="148" y="1549300"/>
          <a:ext cx="1465415" cy="147339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71684" y="1620836"/>
        <a:ext cx="1322343" cy="1330326"/>
      </dsp:txXfrm>
    </dsp:sp>
    <dsp:sp modelId="{C7C3E6FD-D83F-4BDA-907E-B5EE041DA931}">
      <dsp:nvSpPr>
        <dsp:cNvPr id="0" name=""/>
        <dsp:cNvSpPr/>
      </dsp:nvSpPr>
      <dsp:spPr>
        <a:xfrm rot="5400000">
          <a:off x="4258148" y="451124"/>
          <a:ext cx="1178718" cy="6763888"/>
        </a:xfrm>
        <a:prstGeom prst="rect">
          <a:avLst/>
        </a:prstGeom>
        <a:solidFill>
          <a:schemeClr val="accent3">
            <a:tint val="40000"/>
            <a:alpha val="90000"/>
            <a:hueOff val="-1932354"/>
            <a:satOff val="-7827"/>
            <a:lumOff val="-648"/>
            <a:alphaOff val="0"/>
          </a:schemeClr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প্রাচীন বাংলার অর্থনীতিতে কৃষির ভূমিকা বিশ্লেষণ করতে পারবে।</a:t>
          </a:r>
          <a:endParaRPr 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-5400000">
        <a:off x="1465563" y="3243709"/>
        <a:ext cx="6763888" cy="1178718"/>
      </dsp:txXfrm>
    </dsp:sp>
    <dsp:sp modelId="{F5034101-5B7D-4FE7-B47A-5A48CF39606B}">
      <dsp:nvSpPr>
        <dsp:cNvPr id="0" name=""/>
        <dsp:cNvSpPr/>
      </dsp:nvSpPr>
      <dsp:spPr>
        <a:xfrm>
          <a:off x="148" y="3096369"/>
          <a:ext cx="1465415" cy="1473398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71684" y="3167905"/>
        <a:ext cx="1322343" cy="1330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2636A-C64E-4536-96C7-4C05DE2BC5D5}" type="datetimeFigureOut">
              <a:rPr lang="en-US" smtClean="0"/>
              <a:t>09/08/2016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231CC-F1C9-434D-AF6E-3B706A6D3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8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নিজ বিদ্যালয়ে উপস্থাপনের</a:t>
            </a:r>
            <a:r>
              <a:rPr lang="bn-BD" baseline="0" dirty="0" smtClean="0"/>
              <a:t> ক্ষেত্রে </a:t>
            </a:r>
            <a:r>
              <a:rPr lang="bn-BD" dirty="0" smtClean="0"/>
              <a:t>এই</a:t>
            </a:r>
            <a:r>
              <a:rPr lang="bn-BD" baseline="0" dirty="0" smtClean="0"/>
              <a:t> স্লাইডটি হাইড করে রাখা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231CC-F1C9-434D-AF6E-3B706A6D34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37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প্রাচীন বাংলায় এই</a:t>
            </a:r>
            <a:r>
              <a:rPr lang="bn-BD" baseline="0" dirty="0" smtClean="0"/>
              <a:t> ফলগুলি প্রচুর পরিমাণে ফলত। যা পার্শ্ববর্তী দেশে রপ্তানীও করে প্রচুর বৈদেশিক মুদ্রা আয় করা হতো।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231CC-F1C9-434D-AF6E-3B706A6D34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58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ছবিগুলো</a:t>
            </a:r>
            <a:r>
              <a:rPr lang="bn-BD" baseline="0" dirty="0" smtClean="0"/>
              <a:t> প্রদর্শন করে - এগুলো কিসের ছবি? অর্থনীতিতে এর ভূমিকা আছে কি? ইত্যাদি প্রশ্ন করা যেতে পারে-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231CC-F1C9-434D-AF6E-3B706A6D34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31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২/৩টি</a:t>
            </a:r>
            <a:r>
              <a:rPr lang="bn-BD" baseline="0" dirty="0" smtClean="0"/>
              <a:t> জোড়ার কাজ উপস্থাপন করে অন্যদেরকে তাদের খাতায় মিলে যাওয়া পয়েন্টগুলো টিক চিহ্ন দিতে বলা যেতে পারে- এরপর কারো কাছে নতুন কোন পয়েন্ট্ আছে কিনা জানতে চাওয়া যেতে পারে- আশা করি এতে সময় নিয়ন্ত্রন করা সম্ভব হবে।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231CC-F1C9-434D-AF6E-3B706A6D34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66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 গুলো</a:t>
            </a:r>
            <a:r>
              <a:rPr lang="bn-BD" baseline="0" dirty="0" smtClean="0"/>
              <a:t> উপস্থাপন করে অর্থনীতির সাথে এর সম্পর্ক কী তা জানতে চাওয়া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231CC-F1C9-434D-AF6E-3B706A6D34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03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ছবিগুলোতে</a:t>
            </a:r>
            <a:r>
              <a:rPr lang="bn-BD" baseline="0" dirty="0" smtClean="0"/>
              <a:t> কী দেখতে পাচ্ছি? এগুলো কি বাজারে কিনতে পাওয়া যায়? এগুলো বিক্রি করে কি অর্থ উপার্জিত হয়? ইত্যাদি প্রশ্নের মাধ্যমে এগুলোর </a:t>
            </a:r>
            <a:r>
              <a:rPr lang="bn-BD" dirty="0" smtClean="0"/>
              <a:t>অর্থনৈতিক</a:t>
            </a:r>
            <a:r>
              <a:rPr lang="bn-BD" baseline="0" dirty="0" smtClean="0"/>
              <a:t> গুরুত্ব আলোচনা করা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231CC-F1C9-434D-AF6E-3B706A6D34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30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ছবিগুলোতে</a:t>
            </a:r>
            <a:r>
              <a:rPr lang="bn-BD" baseline="0" dirty="0" smtClean="0"/>
              <a:t> কী দেখতে পাচ্ছি? এগুলোর সাথে কি অর্থের সম্পর্ক্আছে? এগুলো বিক্রি করে কি অর্থ উপার্জিত হয়? ইত্যাদি প্রশ্নের মাধ্যমে এগুলোর </a:t>
            </a:r>
            <a:r>
              <a:rPr lang="bn-BD" dirty="0" smtClean="0"/>
              <a:t>অর্থনৈতিক</a:t>
            </a:r>
            <a:r>
              <a:rPr lang="bn-BD" baseline="0" dirty="0" smtClean="0"/>
              <a:t> গুরুত্ব আলোচনা করা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231CC-F1C9-434D-AF6E-3B706A6D34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35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শ্রেণিতে</a:t>
            </a:r>
            <a:r>
              <a:rPr lang="bn-BD" baseline="0" dirty="0" smtClean="0"/>
              <a:t> প্রয়োজনীয় সংখ্যক দল গঠন করে দলনেতা কর্তৃক উপস্থাপন করে বোর্ডে লেখানো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231CC-F1C9-434D-AF6E-3B706A6D34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23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ছবিটি কিসের? ২য় ছবিটি কিসের? হাট-বাজার</a:t>
            </a:r>
            <a:r>
              <a:rPr lang="bn-BD" baseline="0" dirty="0" smtClean="0"/>
              <a:t> ও গঞ্জের মাঝে কোনটির অর্থনৈতিক গুরুত্ব বেশি? ইত্যাদি প্রশ্ন করা যেতে পারে- এবং অর্থনীতির কেন্দ্র হিসেবে হাট-বাজার ও গঞ্জের ভূমিকা আলোচনা করা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231CC-F1C9-434D-AF6E-3B706A6D34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52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বন্দর</a:t>
            </a:r>
            <a:r>
              <a:rPr lang="bn-BD" baseline="0" dirty="0" smtClean="0"/>
              <a:t> বলতে কি বোঝ? বন্দরের সাথে অর্থনীতির কী সম্পর্ক আছে? ইত্যাদি প্রশ্নের মাধ্যমে অর্থনীতিতে বন্দরের গুরুত্ব আলোচনা করা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231CC-F1C9-434D-AF6E-3B706A6D342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40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/>
              <a:t>প্রশ্ন-উত্তর</a:t>
            </a:r>
            <a:r>
              <a:rPr lang="bn-BD" sz="1200" baseline="0" dirty="0" smtClean="0"/>
              <a:t> বা লেখার মাধ্যমে মূল্যায়ন করা যেতে পারে-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231CC-F1C9-434D-AF6E-3B706A6D34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62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ছবিটি</a:t>
            </a:r>
            <a:r>
              <a:rPr lang="bn-BD" baseline="0" dirty="0" smtClean="0"/>
              <a:t> কোন সময়কে নির্দেশ করে? ঐ সময়ের মানুষের জীবন যাত্রা সম্পর্কে চিন্তা করতে বলে ওয়ার্ম আপ করানো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231CC-F1C9-434D-AF6E-3B706A6D34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71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/>
              <a:t>বাড়ির কাজ</a:t>
            </a:r>
            <a:r>
              <a:rPr lang="bn-BD" sz="1200" baseline="0" dirty="0" smtClean="0"/>
              <a:t> হিসেবে দেয়া বিষয়টি বিশ্লেষণ করে শিক্ষার্থীদের স্পস্ট ধারণা দেয়া যেতে পারে- যা শিক্ষার্থীদের সঠিক উত্তর লিখতে সহায়তা করবে। 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231CC-F1C9-434D-AF6E-3B706A6D342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71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231CC-F1C9-434D-AF6E-3B706A6D342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82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১ম ও</a:t>
            </a:r>
            <a:r>
              <a:rPr lang="bn-BD" baseline="0" dirty="0" smtClean="0"/>
              <a:t> ২য় ছবির সাথে ৩য় ছবির সম্পর্ককে আমরা কী বলতে পারি- এ জাতীয় প্রশ্নের মাধ্যমে পাঠ ঘোষণা করা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231CC-F1C9-434D-AF6E-3B706A6D34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06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স্লাইডটি</a:t>
            </a:r>
            <a:r>
              <a:rPr lang="bn-BD" baseline="0" dirty="0" smtClean="0"/>
              <a:t> প্রদর্শন করে পাঠ শিরোনাম ও তারিখ বোর্ডে লিখে দিতে পারেন-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231CC-F1C9-434D-AF6E-3B706A6D34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76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স্লাইডটি </a:t>
            </a:r>
            <a:r>
              <a:rPr lang="bn-BD" dirty="0" smtClean="0"/>
              <a:t>শ্রেণিকক্ষে</a:t>
            </a:r>
            <a:r>
              <a:rPr lang="bn-BD" baseline="0" dirty="0" smtClean="0"/>
              <a:t> উপস্থাপনের সময় প্রয়োজন না হলে হাইড রাখা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231CC-F1C9-434D-AF6E-3B706A6D34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62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ছবিগুলো</a:t>
            </a:r>
            <a:r>
              <a:rPr lang="bn-BD" baseline="0" dirty="0" smtClean="0"/>
              <a:t> দেখিয়ে</a:t>
            </a:r>
            <a:r>
              <a:rPr lang="en-US" baseline="0" dirty="0" smtClean="0"/>
              <a:t> </a:t>
            </a:r>
            <a:r>
              <a:rPr lang="bn-BD" baseline="0" dirty="0" smtClean="0"/>
              <a:t>প্রশ্ন-উত্তরের মাধ্যমে অর্থনৈতিক উন্নয়ন ক্ষেত্রগুলো বর্ণনা করা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231CC-F1C9-434D-AF6E-3B706A6D34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10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ছবিগুলো</a:t>
            </a:r>
            <a:r>
              <a:rPr lang="bn-BD" baseline="0" dirty="0" smtClean="0"/>
              <a:t> দেখিয়ে বাংলার কৃষির উন্নয়ন সম্ভাব্যতার কারণ বর্ণনা করা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231CC-F1C9-434D-AF6E-3B706A6D34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76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ছবিগুলো</a:t>
            </a:r>
            <a:r>
              <a:rPr lang="bn-BD" baseline="0" dirty="0" smtClean="0"/>
              <a:t> উপস্থাপন করে </a:t>
            </a:r>
            <a:r>
              <a:rPr lang="bn-BD" dirty="0" smtClean="0"/>
              <a:t>আলোচনার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প্রাচীন</a:t>
            </a:r>
            <a:r>
              <a:rPr lang="bn-BD" baseline="0" dirty="0" smtClean="0"/>
              <a:t>কাল থেকেই বাংলার কৃষির সমৃদ্ধি বর্ণনা করা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231CC-F1C9-434D-AF6E-3B706A6D34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0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তৎকালীন সময়ে ভারতসহ পার্শ্ববর্তী</a:t>
            </a:r>
            <a:r>
              <a:rPr lang="bn-BD" baseline="0" dirty="0" smtClean="0"/>
              <a:t> দেশসমূহে গুড় ও চিনি রপ্তানি করা হতো।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231CC-F1C9-434D-AF6E-3B706A6D34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49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24DA-8644-4FF5-9BD3-9F7DAA37F5F4}" type="datetimeFigureOut">
              <a:rPr lang="en-US" smtClean="0"/>
              <a:t>09/08/2016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BF8-DF04-49EC-946A-73EF55706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0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24DA-8644-4FF5-9BD3-9F7DAA37F5F4}" type="datetimeFigureOut">
              <a:rPr lang="en-US" smtClean="0"/>
              <a:t>09/08/2016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BF8-DF04-49EC-946A-73EF55706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4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24DA-8644-4FF5-9BD3-9F7DAA37F5F4}" type="datetimeFigureOut">
              <a:rPr lang="en-US" smtClean="0"/>
              <a:t>09/08/2016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BF8-DF04-49EC-946A-73EF55706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97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7E024DA-8644-4FF5-9BD3-9F7DAA37F5F4}" type="datetimeFigureOut">
              <a:rPr lang="en-US" smtClean="0"/>
              <a:t>09/08/2016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BF8-DF04-49EC-946A-73EF557069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24DA-8644-4FF5-9BD3-9F7DAA37F5F4}" type="datetimeFigureOut">
              <a:rPr lang="en-US" smtClean="0"/>
              <a:t>09/08/2016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BF8-DF04-49EC-946A-73EF557069A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24DA-8644-4FF5-9BD3-9F7DAA37F5F4}" type="datetimeFigureOut">
              <a:rPr lang="en-US" smtClean="0"/>
              <a:t>09/08/2016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BF8-DF04-49EC-946A-73EF557069A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24DA-8644-4FF5-9BD3-9F7DAA37F5F4}" type="datetimeFigureOut">
              <a:rPr lang="en-US" smtClean="0"/>
              <a:t>09/08/2016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BF8-DF04-49EC-946A-73EF557069A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24DA-8644-4FF5-9BD3-9F7DAA37F5F4}" type="datetimeFigureOut">
              <a:rPr lang="en-US" smtClean="0"/>
              <a:t>09/08/2016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BF8-DF04-49EC-946A-73EF557069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24DA-8644-4FF5-9BD3-9F7DAA37F5F4}" type="datetimeFigureOut">
              <a:rPr lang="en-US" smtClean="0"/>
              <a:t>09/08/2016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BF8-DF04-49EC-946A-73EF557069A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09/08/2016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190500"/>
            <a:ext cx="8839200" cy="6477000"/>
          </a:xfrm>
          <a:prstGeom prst="rect">
            <a:avLst/>
          </a:prstGeom>
          <a:noFill/>
          <a:ln w="225425" cmpd="thickThin">
            <a:gradFill flip="none" rotWithShape="1">
              <a:gsLst>
                <a:gs pos="69000">
                  <a:srgbClr val="FF3399"/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7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24DA-8644-4FF5-9BD3-9F7DAA37F5F4}" type="datetimeFigureOut">
              <a:rPr lang="en-US" smtClean="0"/>
              <a:t>09/08/2016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BF8-DF04-49EC-946A-73EF557069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24DA-8644-4FF5-9BD3-9F7DAA37F5F4}" type="datetimeFigureOut">
              <a:rPr lang="en-US" smtClean="0"/>
              <a:t>09/08/2016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BF8-DF04-49EC-946A-73EF55706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72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24DA-8644-4FF5-9BD3-9F7DAA37F5F4}" type="datetimeFigureOut">
              <a:rPr lang="en-US" smtClean="0"/>
              <a:t>09/08/2016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BF8-DF04-49EC-946A-73EF557069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24DA-8644-4FF5-9BD3-9F7DAA37F5F4}" type="datetimeFigureOut">
              <a:rPr lang="en-US" smtClean="0"/>
              <a:t>09/08/2016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BF8-DF04-49EC-946A-73EF557069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24DA-8644-4FF5-9BD3-9F7DAA37F5F4}" type="datetimeFigureOut">
              <a:rPr lang="en-US" smtClean="0"/>
              <a:t>09/08/2016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BF8-DF04-49EC-946A-73EF557069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24DA-8644-4FF5-9BD3-9F7DAA37F5F4}" type="datetimeFigureOut">
              <a:rPr lang="en-US" smtClean="0"/>
              <a:t>09/08/2016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BF8-DF04-49EC-946A-73EF55706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92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24DA-8644-4FF5-9BD3-9F7DAA37F5F4}" type="datetimeFigureOut">
              <a:rPr lang="en-US" smtClean="0"/>
              <a:t>09/08/2016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BF8-DF04-49EC-946A-73EF55706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24DA-8644-4FF5-9BD3-9F7DAA37F5F4}" type="datetimeFigureOut">
              <a:rPr lang="en-US" smtClean="0"/>
              <a:t>09/08/2016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BF8-DF04-49EC-946A-73EF55706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0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24DA-8644-4FF5-9BD3-9F7DAA37F5F4}" type="datetimeFigureOut">
              <a:rPr lang="en-US" smtClean="0"/>
              <a:t>09/08/2016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BF8-DF04-49EC-946A-73EF55706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4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52400" y="190500"/>
            <a:ext cx="8839200" cy="6477000"/>
          </a:xfrm>
          <a:prstGeom prst="rect">
            <a:avLst/>
          </a:prstGeom>
          <a:noFill/>
          <a:ln w="225425" cmpd="thickThin">
            <a:gradFill flip="none" rotWithShape="1">
              <a:gsLst>
                <a:gs pos="69000">
                  <a:srgbClr val="FF3399"/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7"/>
          </a:p>
        </p:txBody>
      </p:sp>
    </p:spTree>
    <p:extLst>
      <p:ext uri="{BB962C8B-B14F-4D97-AF65-F5344CB8AC3E}">
        <p14:creationId xmlns:p14="http://schemas.microsoft.com/office/powerpoint/2010/main" val="121412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24DA-8644-4FF5-9BD3-9F7DAA37F5F4}" type="datetimeFigureOut">
              <a:rPr lang="en-US" smtClean="0"/>
              <a:t>09/08/2016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BF8-DF04-49EC-946A-73EF55706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7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24DA-8644-4FF5-9BD3-9F7DAA37F5F4}" type="datetimeFigureOut">
              <a:rPr lang="en-US" smtClean="0"/>
              <a:t>09/08/2016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BF8-DF04-49EC-946A-73EF55706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8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024DA-8644-4FF5-9BD3-9F7DAA37F5F4}" type="datetimeFigureOut">
              <a:rPr lang="en-US" smtClean="0"/>
              <a:t>09/08/2016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ADBF8-DF04-49EC-946A-73EF55706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6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7E024DA-8644-4FF5-9BD3-9F7DAA37F5F4}" type="datetimeFigureOut">
              <a:rPr lang="en-US" smtClean="0"/>
              <a:t>09/08/2016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19ADBF8-DF04-49EC-946A-73EF557069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8147" y="2590800"/>
            <a:ext cx="7307705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পাঠ্য বইয়ের সাথে মিলিয়ে নিতে পারেন এবং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/>
              <a:t>5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উপস্থাপন শুরু করতে পারেন।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পাশাপাশি শিক্ষকের নিজস্ব চিন্তা-চেতনা কন্টেন্টকে আরো বেশী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ফলপ্রস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করবে আশা করি...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8148" y="838200"/>
            <a:ext cx="730770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তাই স্লাইডটি হাইড অবস্থায় আছে।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28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3429000"/>
            <a:ext cx="4146750" cy="28956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" name="Rounded Rectangle 2"/>
          <p:cNvSpPr/>
          <p:nvPr/>
        </p:nvSpPr>
        <p:spPr>
          <a:xfrm>
            <a:off x="381000" y="583735"/>
            <a:ext cx="3962400" cy="2083265"/>
          </a:xfrm>
          <a:prstGeom prst="roundRect">
            <a:avLst>
              <a:gd name="adj" fmla="val 0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 বাংলার অর্থনীতির প্রধান শক্তি ছিল কৃষি</a:t>
            </a:r>
            <a:endParaRPr lang="en-US" sz="44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5917" y="533400"/>
            <a:ext cx="3811753" cy="314469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5919" y="3916682"/>
            <a:ext cx="3811752" cy="240791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29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D:\All Competition Content\Model Content BOBP_Six\Model Content 3\Sugarcan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53"/>
          <a:stretch/>
        </p:blipFill>
        <p:spPr bwMode="auto">
          <a:xfrm>
            <a:off x="361250" y="411481"/>
            <a:ext cx="4108796" cy="294131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Delower\Desktop\Content 3 Pic\patali-g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0" y="3552372"/>
            <a:ext cx="4108796" cy="290988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All Competition Content\Model Content BOBP_Six\Model Content 3\abul_shib_1346983889_1-Gu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83"/>
          <a:stretch/>
        </p:blipFill>
        <p:spPr bwMode="auto">
          <a:xfrm>
            <a:off x="4691742" y="411481"/>
            <a:ext cx="4105167" cy="294131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Delower\Desktop\Content 3 Pic\suga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347" y="3544612"/>
            <a:ext cx="4105167" cy="291764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61250" y="2862942"/>
            <a:ext cx="1848550" cy="489858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আখ</a:t>
            </a:r>
            <a:endParaRPr lang="en-US" sz="32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06256" y="2833914"/>
            <a:ext cx="1846944" cy="489858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আখ প্রক্রিয়াকরণ</a:t>
            </a:r>
            <a:endParaRPr lang="en-US" sz="24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1250" y="5972401"/>
            <a:ext cx="1848550" cy="489858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আখের গুড়</a:t>
            </a:r>
            <a:endParaRPr lang="en-US" sz="32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86860" y="5957887"/>
            <a:ext cx="1713940" cy="489858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আখের চিনি</a:t>
            </a:r>
            <a:endParaRPr lang="en-US" sz="32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736674" y="2375440"/>
            <a:ext cx="3668937" cy="2176138"/>
          </a:xfrm>
          <a:custGeom>
            <a:avLst/>
            <a:gdLst>
              <a:gd name="connsiteX0" fmla="*/ 0 w 1666396"/>
              <a:gd name="connsiteY0" fmla="*/ 720750 h 1441500"/>
              <a:gd name="connsiteX1" fmla="*/ 411837 w 1666396"/>
              <a:gd name="connsiteY1" fmla="*/ 0 h 1441500"/>
              <a:gd name="connsiteX2" fmla="*/ 1254559 w 1666396"/>
              <a:gd name="connsiteY2" fmla="*/ 0 h 1441500"/>
              <a:gd name="connsiteX3" fmla="*/ 1666396 w 1666396"/>
              <a:gd name="connsiteY3" fmla="*/ 720750 h 1441500"/>
              <a:gd name="connsiteX4" fmla="*/ 1254559 w 1666396"/>
              <a:gd name="connsiteY4" fmla="*/ 1441500 h 1441500"/>
              <a:gd name="connsiteX5" fmla="*/ 411837 w 1666396"/>
              <a:gd name="connsiteY5" fmla="*/ 1441500 h 1441500"/>
              <a:gd name="connsiteX6" fmla="*/ 0 w 1666396"/>
              <a:gd name="connsiteY6" fmla="*/ 720750 h 14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6396" h="1441500">
                <a:moveTo>
                  <a:pt x="0" y="720750"/>
                </a:moveTo>
                <a:lnTo>
                  <a:pt x="411837" y="0"/>
                </a:lnTo>
                <a:lnTo>
                  <a:pt x="1254559" y="0"/>
                </a:lnTo>
                <a:lnTo>
                  <a:pt x="1666396" y="720750"/>
                </a:lnTo>
                <a:lnTo>
                  <a:pt x="1254559" y="1441500"/>
                </a:lnTo>
                <a:lnTo>
                  <a:pt x="411837" y="1441500"/>
                </a:lnTo>
                <a:lnTo>
                  <a:pt x="0" y="72075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0595" tIns="283327" rIns="320595" bIns="28332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6" name="Freeform 5"/>
          <p:cNvSpPr/>
          <p:nvPr/>
        </p:nvSpPr>
        <p:spPr>
          <a:xfrm>
            <a:off x="3074636" y="396240"/>
            <a:ext cx="3006668" cy="1783488"/>
          </a:xfrm>
          <a:custGeom>
            <a:avLst/>
            <a:gdLst>
              <a:gd name="connsiteX0" fmla="*/ 0 w 1365600"/>
              <a:gd name="connsiteY0" fmla="*/ 590702 h 1181404"/>
              <a:gd name="connsiteX1" fmla="*/ 337527 w 1365600"/>
              <a:gd name="connsiteY1" fmla="*/ 0 h 1181404"/>
              <a:gd name="connsiteX2" fmla="*/ 1028073 w 1365600"/>
              <a:gd name="connsiteY2" fmla="*/ 0 h 1181404"/>
              <a:gd name="connsiteX3" fmla="*/ 1365600 w 1365600"/>
              <a:gd name="connsiteY3" fmla="*/ 590702 h 1181404"/>
              <a:gd name="connsiteX4" fmla="*/ 1028073 w 1365600"/>
              <a:gd name="connsiteY4" fmla="*/ 1181404 h 1181404"/>
              <a:gd name="connsiteX5" fmla="*/ 337527 w 1365600"/>
              <a:gd name="connsiteY5" fmla="*/ 1181404 h 1181404"/>
              <a:gd name="connsiteX6" fmla="*/ 0 w 1365600"/>
              <a:gd name="connsiteY6" fmla="*/ 590702 h 118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600" h="1181404">
                <a:moveTo>
                  <a:pt x="0" y="590702"/>
                </a:moveTo>
                <a:lnTo>
                  <a:pt x="337527" y="0"/>
                </a:lnTo>
                <a:lnTo>
                  <a:pt x="1028073" y="0"/>
                </a:lnTo>
                <a:lnTo>
                  <a:pt x="1365600" y="590702"/>
                </a:lnTo>
                <a:lnTo>
                  <a:pt x="1028073" y="1181404"/>
                </a:lnTo>
                <a:lnTo>
                  <a:pt x="337527" y="1181404"/>
                </a:lnTo>
                <a:lnTo>
                  <a:pt x="0" y="590702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39" tIns="232614" rIns="263139" bIns="23261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 kern="1200"/>
          </a:p>
        </p:txBody>
      </p:sp>
      <p:sp>
        <p:nvSpPr>
          <p:cNvPr id="8" name="Freeform 7"/>
          <p:cNvSpPr/>
          <p:nvPr/>
        </p:nvSpPr>
        <p:spPr>
          <a:xfrm>
            <a:off x="5832103" y="1493205"/>
            <a:ext cx="3006668" cy="1783488"/>
          </a:xfrm>
          <a:custGeom>
            <a:avLst/>
            <a:gdLst>
              <a:gd name="connsiteX0" fmla="*/ 0 w 1365600"/>
              <a:gd name="connsiteY0" fmla="*/ 590702 h 1181404"/>
              <a:gd name="connsiteX1" fmla="*/ 337527 w 1365600"/>
              <a:gd name="connsiteY1" fmla="*/ 0 h 1181404"/>
              <a:gd name="connsiteX2" fmla="*/ 1028073 w 1365600"/>
              <a:gd name="connsiteY2" fmla="*/ 0 h 1181404"/>
              <a:gd name="connsiteX3" fmla="*/ 1365600 w 1365600"/>
              <a:gd name="connsiteY3" fmla="*/ 590702 h 1181404"/>
              <a:gd name="connsiteX4" fmla="*/ 1028073 w 1365600"/>
              <a:gd name="connsiteY4" fmla="*/ 1181404 h 1181404"/>
              <a:gd name="connsiteX5" fmla="*/ 337527 w 1365600"/>
              <a:gd name="connsiteY5" fmla="*/ 1181404 h 1181404"/>
              <a:gd name="connsiteX6" fmla="*/ 0 w 1365600"/>
              <a:gd name="connsiteY6" fmla="*/ 590702 h 118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600" h="1181404">
                <a:moveTo>
                  <a:pt x="0" y="590702"/>
                </a:moveTo>
                <a:lnTo>
                  <a:pt x="337527" y="0"/>
                </a:lnTo>
                <a:lnTo>
                  <a:pt x="1028073" y="0"/>
                </a:lnTo>
                <a:lnTo>
                  <a:pt x="1365600" y="590702"/>
                </a:lnTo>
                <a:lnTo>
                  <a:pt x="1028073" y="1181404"/>
                </a:lnTo>
                <a:lnTo>
                  <a:pt x="337527" y="1181404"/>
                </a:lnTo>
                <a:lnTo>
                  <a:pt x="0" y="59070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39" tIns="232614" rIns="263139" bIns="23261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 kern="1200"/>
          </a:p>
        </p:txBody>
      </p:sp>
      <p:sp>
        <p:nvSpPr>
          <p:cNvPr id="10" name="Freeform 9"/>
          <p:cNvSpPr/>
          <p:nvPr/>
        </p:nvSpPr>
        <p:spPr>
          <a:xfrm>
            <a:off x="5832103" y="3649712"/>
            <a:ext cx="3006668" cy="1783488"/>
          </a:xfrm>
          <a:custGeom>
            <a:avLst/>
            <a:gdLst>
              <a:gd name="connsiteX0" fmla="*/ 0 w 1365600"/>
              <a:gd name="connsiteY0" fmla="*/ 590702 h 1181404"/>
              <a:gd name="connsiteX1" fmla="*/ 337527 w 1365600"/>
              <a:gd name="connsiteY1" fmla="*/ 0 h 1181404"/>
              <a:gd name="connsiteX2" fmla="*/ 1028073 w 1365600"/>
              <a:gd name="connsiteY2" fmla="*/ 0 h 1181404"/>
              <a:gd name="connsiteX3" fmla="*/ 1365600 w 1365600"/>
              <a:gd name="connsiteY3" fmla="*/ 590702 h 1181404"/>
              <a:gd name="connsiteX4" fmla="*/ 1028073 w 1365600"/>
              <a:gd name="connsiteY4" fmla="*/ 1181404 h 1181404"/>
              <a:gd name="connsiteX5" fmla="*/ 337527 w 1365600"/>
              <a:gd name="connsiteY5" fmla="*/ 1181404 h 1181404"/>
              <a:gd name="connsiteX6" fmla="*/ 0 w 1365600"/>
              <a:gd name="connsiteY6" fmla="*/ 590702 h 118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600" h="1181404">
                <a:moveTo>
                  <a:pt x="0" y="590702"/>
                </a:moveTo>
                <a:lnTo>
                  <a:pt x="337527" y="0"/>
                </a:lnTo>
                <a:lnTo>
                  <a:pt x="1028073" y="0"/>
                </a:lnTo>
                <a:lnTo>
                  <a:pt x="1365600" y="590702"/>
                </a:lnTo>
                <a:lnTo>
                  <a:pt x="1028073" y="1181404"/>
                </a:lnTo>
                <a:lnTo>
                  <a:pt x="337527" y="1181404"/>
                </a:lnTo>
                <a:lnTo>
                  <a:pt x="0" y="590702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39" tIns="232614" rIns="263139" bIns="23261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 kern="1200"/>
          </a:p>
        </p:txBody>
      </p:sp>
      <p:sp>
        <p:nvSpPr>
          <p:cNvPr id="12" name="Freeform 11"/>
          <p:cNvSpPr/>
          <p:nvPr/>
        </p:nvSpPr>
        <p:spPr>
          <a:xfrm>
            <a:off x="3074636" y="4747904"/>
            <a:ext cx="3006668" cy="1783488"/>
          </a:xfrm>
          <a:custGeom>
            <a:avLst/>
            <a:gdLst>
              <a:gd name="connsiteX0" fmla="*/ 0 w 1365600"/>
              <a:gd name="connsiteY0" fmla="*/ 590702 h 1181404"/>
              <a:gd name="connsiteX1" fmla="*/ 337527 w 1365600"/>
              <a:gd name="connsiteY1" fmla="*/ 0 h 1181404"/>
              <a:gd name="connsiteX2" fmla="*/ 1028073 w 1365600"/>
              <a:gd name="connsiteY2" fmla="*/ 0 h 1181404"/>
              <a:gd name="connsiteX3" fmla="*/ 1365600 w 1365600"/>
              <a:gd name="connsiteY3" fmla="*/ 590702 h 1181404"/>
              <a:gd name="connsiteX4" fmla="*/ 1028073 w 1365600"/>
              <a:gd name="connsiteY4" fmla="*/ 1181404 h 1181404"/>
              <a:gd name="connsiteX5" fmla="*/ 337527 w 1365600"/>
              <a:gd name="connsiteY5" fmla="*/ 1181404 h 1181404"/>
              <a:gd name="connsiteX6" fmla="*/ 0 w 1365600"/>
              <a:gd name="connsiteY6" fmla="*/ 590702 h 118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600" h="1181404">
                <a:moveTo>
                  <a:pt x="0" y="590702"/>
                </a:moveTo>
                <a:lnTo>
                  <a:pt x="337527" y="0"/>
                </a:lnTo>
                <a:lnTo>
                  <a:pt x="1028073" y="0"/>
                </a:lnTo>
                <a:lnTo>
                  <a:pt x="1365600" y="590702"/>
                </a:lnTo>
                <a:lnTo>
                  <a:pt x="1028073" y="1181404"/>
                </a:lnTo>
                <a:lnTo>
                  <a:pt x="337527" y="1181404"/>
                </a:lnTo>
                <a:lnTo>
                  <a:pt x="0" y="590702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39" tIns="232614" rIns="263139" bIns="23261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 kern="1200"/>
          </a:p>
        </p:txBody>
      </p:sp>
      <p:sp>
        <p:nvSpPr>
          <p:cNvPr id="14" name="Freeform 13"/>
          <p:cNvSpPr/>
          <p:nvPr/>
        </p:nvSpPr>
        <p:spPr>
          <a:xfrm>
            <a:off x="304371" y="3650939"/>
            <a:ext cx="3006668" cy="1783488"/>
          </a:xfrm>
          <a:custGeom>
            <a:avLst/>
            <a:gdLst>
              <a:gd name="connsiteX0" fmla="*/ 0 w 1365600"/>
              <a:gd name="connsiteY0" fmla="*/ 590702 h 1181404"/>
              <a:gd name="connsiteX1" fmla="*/ 337527 w 1365600"/>
              <a:gd name="connsiteY1" fmla="*/ 0 h 1181404"/>
              <a:gd name="connsiteX2" fmla="*/ 1028073 w 1365600"/>
              <a:gd name="connsiteY2" fmla="*/ 0 h 1181404"/>
              <a:gd name="connsiteX3" fmla="*/ 1365600 w 1365600"/>
              <a:gd name="connsiteY3" fmla="*/ 590702 h 1181404"/>
              <a:gd name="connsiteX4" fmla="*/ 1028073 w 1365600"/>
              <a:gd name="connsiteY4" fmla="*/ 1181404 h 1181404"/>
              <a:gd name="connsiteX5" fmla="*/ 337527 w 1365600"/>
              <a:gd name="connsiteY5" fmla="*/ 1181404 h 1181404"/>
              <a:gd name="connsiteX6" fmla="*/ 0 w 1365600"/>
              <a:gd name="connsiteY6" fmla="*/ 590702 h 118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600" h="1181404">
                <a:moveTo>
                  <a:pt x="0" y="590702"/>
                </a:moveTo>
                <a:lnTo>
                  <a:pt x="337527" y="0"/>
                </a:lnTo>
                <a:lnTo>
                  <a:pt x="1028073" y="0"/>
                </a:lnTo>
                <a:lnTo>
                  <a:pt x="1365600" y="590702"/>
                </a:lnTo>
                <a:lnTo>
                  <a:pt x="1028073" y="1181404"/>
                </a:lnTo>
                <a:lnTo>
                  <a:pt x="337527" y="1181404"/>
                </a:lnTo>
                <a:lnTo>
                  <a:pt x="0" y="590702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39" tIns="232614" rIns="263139" bIns="23261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 kern="1200"/>
          </a:p>
        </p:txBody>
      </p:sp>
      <p:sp>
        <p:nvSpPr>
          <p:cNvPr id="15" name="Freeform 14"/>
          <p:cNvSpPr/>
          <p:nvPr/>
        </p:nvSpPr>
        <p:spPr>
          <a:xfrm>
            <a:off x="304371" y="1505264"/>
            <a:ext cx="3006668" cy="1783488"/>
          </a:xfrm>
          <a:custGeom>
            <a:avLst/>
            <a:gdLst>
              <a:gd name="connsiteX0" fmla="*/ 0 w 1365600"/>
              <a:gd name="connsiteY0" fmla="*/ 590702 h 1181404"/>
              <a:gd name="connsiteX1" fmla="*/ 337527 w 1365600"/>
              <a:gd name="connsiteY1" fmla="*/ 0 h 1181404"/>
              <a:gd name="connsiteX2" fmla="*/ 1028073 w 1365600"/>
              <a:gd name="connsiteY2" fmla="*/ 0 h 1181404"/>
              <a:gd name="connsiteX3" fmla="*/ 1365600 w 1365600"/>
              <a:gd name="connsiteY3" fmla="*/ 590702 h 1181404"/>
              <a:gd name="connsiteX4" fmla="*/ 1028073 w 1365600"/>
              <a:gd name="connsiteY4" fmla="*/ 1181404 h 1181404"/>
              <a:gd name="connsiteX5" fmla="*/ 337527 w 1365600"/>
              <a:gd name="connsiteY5" fmla="*/ 1181404 h 1181404"/>
              <a:gd name="connsiteX6" fmla="*/ 0 w 1365600"/>
              <a:gd name="connsiteY6" fmla="*/ 590702 h 118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600" h="1181404">
                <a:moveTo>
                  <a:pt x="0" y="590702"/>
                </a:moveTo>
                <a:lnTo>
                  <a:pt x="337527" y="0"/>
                </a:lnTo>
                <a:lnTo>
                  <a:pt x="1028073" y="0"/>
                </a:lnTo>
                <a:lnTo>
                  <a:pt x="1365600" y="590702"/>
                </a:lnTo>
                <a:lnTo>
                  <a:pt x="1028073" y="1181404"/>
                </a:lnTo>
                <a:lnTo>
                  <a:pt x="337527" y="1181404"/>
                </a:lnTo>
                <a:lnTo>
                  <a:pt x="0" y="590702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39" tIns="232614" rIns="263139" bIns="23261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 kern="1200"/>
          </a:p>
        </p:txBody>
      </p:sp>
      <p:sp>
        <p:nvSpPr>
          <p:cNvPr id="2" name="TextBox 1"/>
          <p:cNvSpPr txBox="1"/>
          <p:nvPr/>
        </p:nvSpPr>
        <p:spPr>
          <a:xfrm>
            <a:off x="533400" y="381000"/>
            <a:ext cx="2203274" cy="92333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কাঁঠাল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736673" y="2351772"/>
            <a:ext cx="3668937" cy="2176138"/>
          </a:xfrm>
          <a:custGeom>
            <a:avLst/>
            <a:gdLst>
              <a:gd name="connsiteX0" fmla="*/ 0 w 1666396"/>
              <a:gd name="connsiteY0" fmla="*/ 720750 h 1441500"/>
              <a:gd name="connsiteX1" fmla="*/ 411837 w 1666396"/>
              <a:gd name="connsiteY1" fmla="*/ 0 h 1441500"/>
              <a:gd name="connsiteX2" fmla="*/ 1254559 w 1666396"/>
              <a:gd name="connsiteY2" fmla="*/ 0 h 1441500"/>
              <a:gd name="connsiteX3" fmla="*/ 1666396 w 1666396"/>
              <a:gd name="connsiteY3" fmla="*/ 720750 h 1441500"/>
              <a:gd name="connsiteX4" fmla="*/ 1254559 w 1666396"/>
              <a:gd name="connsiteY4" fmla="*/ 1441500 h 1441500"/>
              <a:gd name="connsiteX5" fmla="*/ 411837 w 1666396"/>
              <a:gd name="connsiteY5" fmla="*/ 1441500 h 1441500"/>
              <a:gd name="connsiteX6" fmla="*/ 0 w 1666396"/>
              <a:gd name="connsiteY6" fmla="*/ 720750 h 14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6396" h="1441500">
                <a:moveTo>
                  <a:pt x="0" y="720750"/>
                </a:moveTo>
                <a:lnTo>
                  <a:pt x="411837" y="0"/>
                </a:lnTo>
                <a:lnTo>
                  <a:pt x="1254559" y="0"/>
                </a:lnTo>
                <a:lnTo>
                  <a:pt x="1666396" y="720750"/>
                </a:lnTo>
                <a:lnTo>
                  <a:pt x="1254559" y="1441500"/>
                </a:lnTo>
                <a:lnTo>
                  <a:pt x="411837" y="1441500"/>
                </a:lnTo>
                <a:lnTo>
                  <a:pt x="0" y="720750"/>
                </a:ln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0595" tIns="283327" rIns="320595" bIns="28332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20" name="Freeform 19"/>
          <p:cNvSpPr/>
          <p:nvPr/>
        </p:nvSpPr>
        <p:spPr>
          <a:xfrm>
            <a:off x="3057154" y="4735607"/>
            <a:ext cx="3038664" cy="1802306"/>
          </a:xfrm>
          <a:custGeom>
            <a:avLst/>
            <a:gdLst>
              <a:gd name="connsiteX0" fmla="*/ 0 w 1666396"/>
              <a:gd name="connsiteY0" fmla="*/ 720750 h 1441500"/>
              <a:gd name="connsiteX1" fmla="*/ 411837 w 1666396"/>
              <a:gd name="connsiteY1" fmla="*/ 0 h 1441500"/>
              <a:gd name="connsiteX2" fmla="*/ 1254559 w 1666396"/>
              <a:gd name="connsiteY2" fmla="*/ 0 h 1441500"/>
              <a:gd name="connsiteX3" fmla="*/ 1666396 w 1666396"/>
              <a:gd name="connsiteY3" fmla="*/ 720750 h 1441500"/>
              <a:gd name="connsiteX4" fmla="*/ 1254559 w 1666396"/>
              <a:gd name="connsiteY4" fmla="*/ 1441500 h 1441500"/>
              <a:gd name="connsiteX5" fmla="*/ 411837 w 1666396"/>
              <a:gd name="connsiteY5" fmla="*/ 1441500 h 1441500"/>
              <a:gd name="connsiteX6" fmla="*/ 0 w 1666396"/>
              <a:gd name="connsiteY6" fmla="*/ 720750 h 14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6396" h="1441500">
                <a:moveTo>
                  <a:pt x="0" y="720750"/>
                </a:moveTo>
                <a:lnTo>
                  <a:pt x="411837" y="0"/>
                </a:lnTo>
                <a:lnTo>
                  <a:pt x="1254559" y="0"/>
                </a:lnTo>
                <a:lnTo>
                  <a:pt x="1666396" y="720750"/>
                </a:lnTo>
                <a:lnTo>
                  <a:pt x="1254559" y="1441500"/>
                </a:lnTo>
                <a:lnTo>
                  <a:pt x="411837" y="1441500"/>
                </a:lnTo>
                <a:lnTo>
                  <a:pt x="0" y="720750"/>
                </a:ln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0595" tIns="283327" rIns="320595" bIns="28332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21" name="Freeform 20"/>
          <p:cNvSpPr/>
          <p:nvPr/>
        </p:nvSpPr>
        <p:spPr>
          <a:xfrm>
            <a:off x="3042822" y="360322"/>
            <a:ext cx="3038664" cy="1802306"/>
          </a:xfrm>
          <a:custGeom>
            <a:avLst/>
            <a:gdLst>
              <a:gd name="connsiteX0" fmla="*/ 0 w 1666396"/>
              <a:gd name="connsiteY0" fmla="*/ 720750 h 1441500"/>
              <a:gd name="connsiteX1" fmla="*/ 411837 w 1666396"/>
              <a:gd name="connsiteY1" fmla="*/ 0 h 1441500"/>
              <a:gd name="connsiteX2" fmla="*/ 1254559 w 1666396"/>
              <a:gd name="connsiteY2" fmla="*/ 0 h 1441500"/>
              <a:gd name="connsiteX3" fmla="*/ 1666396 w 1666396"/>
              <a:gd name="connsiteY3" fmla="*/ 720750 h 1441500"/>
              <a:gd name="connsiteX4" fmla="*/ 1254559 w 1666396"/>
              <a:gd name="connsiteY4" fmla="*/ 1441500 h 1441500"/>
              <a:gd name="connsiteX5" fmla="*/ 411837 w 1666396"/>
              <a:gd name="connsiteY5" fmla="*/ 1441500 h 1441500"/>
              <a:gd name="connsiteX6" fmla="*/ 0 w 1666396"/>
              <a:gd name="connsiteY6" fmla="*/ 720750 h 14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6396" h="1441500">
                <a:moveTo>
                  <a:pt x="0" y="720750"/>
                </a:moveTo>
                <a:lnTo>
                  <a:pt x="411837" y="0"/>
                </a:lnTo>
                <a:lnTo>
                  <a:pt x="1254559" y="0"/>
                </a:lnTo>
                <a:lnTo>
                  <a:pt x="1666396" y="720750"/>
                </a:lnTo>
                <a:lnTo>
                  <a:pt x="1254559" y="1441500"/>
                </a:lnTo>
                <a:lnTo>
                  <a:pt x="411837" y="1441500"/>
                </a:lnTo>
                <a:lnTo>
                  <a:pt x="0" y="720750"/>
                </a:ln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0595" tIns="283327" rIns="320595" bIns="28332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23" name="TextBox 22"/>
          <p:cNvSpPr txBox="1"/>
          <p:nvPr/>
        </p:nvSpPr>
        <p:spPr>
          <a:xfrm>
            <a:off x="533400" y="415611"/>
            <a:ext cx="2203274" cy="92333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নারিকেল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5832103" y="1479647"/>
            <a:ext cx="3038664" cy="1802306"/>
          </a:xfrm>
          <a:custGeom>
            <a:avLst/>
            <a:gdLst>
              <a:gd name="connsiteX0" fmla="*/ 0 w 1666396"/>
              <a:gd name="connsiteY0" fmla="*/ 720750 h 1441500"/>
              <a:gd name="connsiteX1" fmla="*/ 411837 w 1666396"/>
              <a:gd name="connsiteY1" fmla="*/ 0 h 1441500"/>
              <a:gd name="connsiteX2" fmla="*/ 1254559 w 1666396"/>
              <a:gd name="connsiteY2" fmla="*/ 0 h 1441500"/>
              <a:gd name="connsiteX3" fmla="*/ 1666396 w 1666396"/>
              <a:gd name="connsiteY3" fmla="*/ 720750 h 1441500"/>
              <a:gd name="connsiteX4" fmla="*/ 1254559 w 1666396"/>
              <a:gd name="connsiteY4" fmla="*/ 1441500 h 1441500"/>
              <a:gd name="connsiteX5" fmla="*/ 411837 w 1666396"/>
              <a:gd name="connsiteY5" fmla="*/ 1441500 h 1441500"/>
              <a:gd name="connsiteX6" fmla="*/ 0 w 1666396"/>
              <a:gd name="connsiteY6" fmla="*/ 720750 h 14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6396" h="1441500">
                <a:moveTo>
                  <a:pt x="0" y="720750"/>
                </a:moveTo>
                <a:lnTo>
                  <a:pt x="411837" y="0"/>
                </a:lnTo>
                <a:lnTo>
                  <a:pt x="1254559" y="0"/>
                </a:lnTo>
                <a:lnTo>
                  <a:pt x="1666396" y="720750"/>
                </a:lnTo>
                <a:lnTo>
                  <a:pt x="1254559" y="1441500"/>
                </a:lnTo>
                <a:lnTo>
                  <a:pt x="411837" y="1441500"/>
                </a:lnTo>
                <a:lnTo>
                  <a:pt x="0" y="720750"/>
                </a:ln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0595" tIns="283327" rIns="320595" bIns="28332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34" name="TextBox 33"/>
          <p:cNvSpPr txBox="1"/>
          <p:nvPr/>
        </p:nvSpPr>
        <p:spPr>
          <a:xfrm>
            <a:off x="533400" y="500742"/>
            <a:ext cx="2203274" cy="92333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সুপারি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7914" y="459153"/>
            <a:ext cx="2203274" cy="92333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আম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5795818" y="3607894"/>
            <a:ext cx="3038664" cy="1802306"/>
          </a:xfrm>
          <a:custGeom>
            <a:avLst/>
            <a:gdLst>
              <a:gd name="connsiteX0" fmla="*/ 0 w 1666396"/>
              <a:gd name="connsiteY0" fmla="*/ 720750 h 1441500"/>
              <a:gd name="connsiteX1" fmla="*/ 411837 w 1666396"/>
              <a:gd name="connsiteY1" fmla="*/ 0 h 1441500"/>
              <a:gd name="connsiteX2" fmla="*/ 1254559 w 1666396"/>
              <a:gd name="connsiteY2" fmla="*/ 0 h 1441500"/>
              <a:gd name="connsiteX3" fmla="*/ 1666396 w 1666396"/>
              <a:gd name="connsiteY3" fmla="*/ 720750 h 1441500"/>
              <a:gd name="connsiteX4" fmla="*/ 1254559 w 1666396"/>
              <a:gd name="connsiteY4" fmla="*/ 1441500 h 1441500"/>
              <a:gd name="connsiteX5" fmla="*/ 411837 w 1666396"/>
              <a:gd name="connsiteY5" fmla="*/ 1441500 h 1441500"/>
              <a:gd name="connsiteX6" fmla="*/ 0 w 1666396"/>
              <a:gd name="connsiteY6" fmla="*/ 720750 h 14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6396" h="1441500">
                <a:moveTo>
                  <a:pt x="0" y="720750"/>
                </a:moveTo>
                <a:lnTo>
                  <a:pt x="411837" y="0"/>
                </a:lnTo>
                <a:lnTo>
                  <a:pt x="1254559" y="0"/>
                </a:lnTo>
                <a:lnTo>
                  <a:pt x="1666396" y="720750"/>
                </a:lnTo>
                <a:lnTo>
                  <a:pt x="1254559" y="1441500"/>
                </a:lnTo>
                <a:lnTo>
                  <a:pt x="411837" y="1441500"/>
                </a:lnTo>
                <a:lnTo>
                  <a:pt x="0" y="720750"/>
                </a:ln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0595" tIns="283327" rIns="320595" bIns="28332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37" name="TextBox 36"/>
          <p:cNvSpPr txBox="1"/>
          <p:nvPr/>
        </p:nvSpPr>
        <p:spPr>
          <a:xfrm>
            <a:off x="533400" y="464010"/>
            <a:ext cx="2203274" cy="92333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ডুমুর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3400" y="471714"/>
            <a:ext cx="2203274" cy="92333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ডালিম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270594" y="3632121"/>
            <a:ext cx="3038664" cy="1802306"/>
          </a:xfrm>
          <a:custGeom>
            <a:avLst/>
            <a:gdLst>
              <a:gd name="connsiteX0" fmla="*/ 0 w 1666396"/>
              <a:gd name="connsiteY0" fmla="*/ 720750 h 1441500"/>
              <a:gd name="connsiteX1" fmla="*/ 411837 w 1666396"/>
              <a:gd name="connsiteY1" fmla="*/ 0 h 1441500"/>
              <a:gd name="connsiteX2" fmla="*/ 1254559 w 1666396"/>
              <a:gd name="connsiteY2" fmla="*/ 0 h 1441500"/>
              <a:gd name="connsiteX3" fmla="*/ 1666396 w 1666396"/>
              <a:gd name="connsiteY3" fmla="*/ 720750 h 1441500"/>
              <a:gd name="connsiteX4" fmla="*/ 1254559 w 1666396"/>
              <a:gd name="connsiteY4" fmla="*/ 1441500 h 1441500"/>
              <a:gd name="connsiteX5" fmla="*/ 411837 w 1666396"/>
              <a:gd name="connsiteY5" fmla="*/ 1441500 h 1441500"/>
              <a:gd name="connsiteX6" fmla="*/ 0 w 1666396"/>
              <a:gd name="connsiteY6" fmla="*/ 720750 h 14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6396" h="1441500">
                <a:moveTo>
                  <a:pt x="0" y="720750"/>
                </a:moveTo>
                <a:lnTo>
                  <a:pt x="411837" y="0"/>
                </a:lnTo>
                <a:lnTo>
                  <a:pt x="1254559" y="0"/>
                </a:lnTo>
                <a:lnTo>
                  <a:pt x="1666396" y="720750"/>
                </a:lnTo>
                <a:lnTo>
                  <a:pt x="1254559" y="1441500"/>
                </a:lnTo>
                <a:lnTo>
                  <a:pt x="411837" y="1441500"/>
                </a:lnTo>
                <a:lnTo>
                  <a:pt x="0" y="720750"/>
                </a:ln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0595" tIns="283327" rIns="320595" bIns="28332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40" name="TextBox 39"/>
          <p:cNvSpPr txBox="1"/>
          <p:nvPr/>
        </p:nvSpPr>
        <p:spPr>
          <a:xfrm>
            <a:off x="533400" y="457200"/>
            <a:ext cx="2203274" cy="92333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লেবু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270594" y="1483796"/>
            <a:ext cx="3038664" cy="1802306"/>
          </a:xfrm>
          <a:custGeom>
            <a:avLst/>
            <a:gdLst>
              <a:gd name="connsiteX0" fmla="*/ 0 w 1666396"/>
              <a:gd name="connsiteY0" fmla="*/ 720750 h 1441500"/>
              <a:gd name="connsiteX1" fmla="*/ 411837 w 1666396"/>
              <a:gd name="connsiteY1" fmla="*/ 0 h 1441500"/>
              <a:gd name="connsiteX2" fmla="*/ 1254559 w 1666396"/>
              <a:gd name="connsiteY2" fmla="*/ 0 h 1441500"/>
              <a:gd name="connsiteX3" fmla="*/ 1666396 w 1666396"/>
              <a:gd name="connsiteY3" fmla="*/ 720750 h 1441500"/>
              <a:gd name="connsiteX4" fmla="*/ 1254559 w 1666396"/>
              <a:gd name="connsiteY4" fmla="*/ 1441500 h 1441500"/>
              <a:gd name="connsiteX5" fmla="*/ 411837 w 1666396"/>
              <a:gd name="connsiteY5" fmla="*/ 1441500 h 1441500"/>
              <a:gd name="connsiteX6" fmla="*/ 0 w 1666396"/>
              <a:gd name="connsiteY6" fmla="*/ 720750 h 14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6396" h="1441500">
                <a:moveTo>
                  <a:pt x="0" y="720750"/>
                </a:moveTo>
                <a:lnTo>
                  <a:pt x="411837" y="0"/>
                </a:lnTo>
                <a:lnTo>
                  <a:pt x="1254559" y="0"/>
                </a:lnTo>
                <a:lnTo>
                  <a:pt x="1666396" y="720750"/>
                </a:lnTo>
                <a:lnTo>
                  <a:pt x="1254559" y="1441500"/>
                </a:lnTo>
                <a:lnTo>
                  <a:pt x="411837" y="1441500"/>
                </a:lnTo>
                <a:lnTo>
                  <a:pt x="0" y="720750"/>
                </a:ln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0595" tIns="283327" rIns="320595" bIns="28332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24" name="TextBox 23"/>
          <p:cNvSpPr txBox="1"/>
          <p:nvPr/>
        </p:nvSpPr>
        <p:spPr>
          <a:xfrm>
            <a:off x="6114868" y="358461"/>
            <a:ext cx="2684516" cy="95410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প্রাচীন বাংলার </a:t>
            </a:r>
          </a:p>
          <a:p>
            <a:pPr algn="ctr"/>
            <a:r>
              <a:rPr lang="bn-BD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নানা জাতের ফল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90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5" grpId="0" animBg="1"/>
      <p:bldP spid="2" grpId="0" animBg="1"/>
      <p:bldP spid="19" grpId="0" animBg="1"/>
      <p:bldP spid="20" grpId="0" animBg="1"/>
      <p:bldP spid="21" grpId="0" animBg="1"/>
      <p:bldP spid="23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All Competition Content\Model Content BOBP_Six\Model Content 3\Sorisa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5"/>
          <a:stretch/>
        </p:blipFill>
        <p:spPr bwMode="auto">
          <a:xfrm>
            <a:off x="304800" y="381000"/>
            <a:ext cx="4114800" cy="269748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All Competition Content\Model Content BOBP_Six\Model Content 3\tula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819" y="381000"/>
            <a:ext cx="4191381" cy="606203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All Competition Content\Model Content BOBP_Six\Model Content 3\gdbgmm1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1"/>
          <a:stretch/>
        </p:blipFill>
        <p:spPr bwMode="auto">
          <a:xfrm>
            <a:off x="304800" y="3276600"/>
            <a:ext cx="4114800" cy="316643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04800" y="2577736"/>
            <a:ext cx="1371600" cy="489858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সরিষা</a:t>
            </a:r>
            <a:endParaRPr lang="en-US" sz="28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5953178"/>
            <a:ext cx="1371600" cy="489858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পান</a:t>
            </a:r>
            <a:endParaRPr lang="en-US" sz="28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47819" y="5943600"/>
            <a:ext cx="1295781" cy="489858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তুলা</a:t>
            </a:r>
            <a:endParaRPr lang="en-US" sz="28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27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5695950"/>
            <a:ext cx="8169612" cy="6858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 বাংলার কৃষির উন্নয়নে নদীর </a:t>
            </a:r>
            <a:r>
              <a:rPr lang="bn-BD" sz="40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ভূমিকা </a:t>
            </a:r>
            <a:r>
              <a:rPr lang="bn-BD" sz="4000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কী?</a:t>
            </a:r>
            <a:endParaRPr lang="en-US" sz="4000" dirty="0">
              <a:solidFill>
                <a:srgbClr val="00206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402097"/>
            <a:ext cx="8169612" cy="836154"/>
            <a:chOff x="337224" y="230647"/>
            <a:chExt cx="8458200" cy="836154"/>
          </a:xfrm>
        </p:grpSpPr>
        <p:sp>
          <p:nvSpPr>
            <p:cNvPr id="4" name="Rounded Rectangle 3"/>
            <p:cNvSpPr/>
            <p:nvPr/>
          </p:nvSpPr>
          <p:spPr>
            <a:xfrm>
              <a:off x="337224" y="230647"/>
              <a:ext cx="8458200" cy="836154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জোড়ায় কাজ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86600" y="594852"/>
              <a:ext cx="1708824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সময়: ৬ মিনিট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710" y="1461984"/>
            <a:ext cx="5238890" cy="392916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22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79804" y="393234"/>
            <a:ext cx="8364146" cy="787865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 বাংলার শিল্প-অর্থনীতি</a:t>
            </a:r>
            <a:endParaRPr lang="en-US" sz="44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804" y="1905000"/>
            <a:ext cx="3906446" cy="3779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All Competition Content\Model Content BOBP_Six\Model Content 3\MESO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0" r="6409"/>
          <a:stretch/>
        </p:blipFill>
        <p:spPr bwMode="auto">
          <a:xfrm>
            <a:off x="4552950" y="1905000"/>
            <a:ext cx="4191000" cy="3779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68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463620"/>
            <a:ext cx="3943350" cy="313193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All Competition Content\Model Content BOBP_Six\Model Content 3\khulnamtshilpo-467x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345" y="457200"/>
            <a:ext cx="3696029" cy="316576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All Competition Content\Model Content BOBP_Six\Model Content 3\138367480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00714"/>
            <a:ext cx="3962400" cy="252389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3851" y="3900714"/>
            <a:ext cx="3687017" cy="251178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44998" y="463620"/>
            <a:ext cx="489858" cy="59647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20000"/>
              </a:lnSpc>
            </a:pPr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</a:p>
          <a:p>
            <a:pPr algn="ctr">
              <a:lnSpc>
                <a:spcPct val="120000"/>
              </a:lnSpc>
            </a:pPr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ল্প</a:t>
            </a:r>
          </a:p>
          <a:p>
            <a:pPr algn="ctr">
              <a:lnSpc>
                <a:spcPct val="120000"/>
              </a:lnSpc>
            </a:pPr>
            <a:r>
              <a:rPr lang="bn-BD" sz="5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>
              <a:lnSpc>
                <a:spcPct val="120000"/>
              </a:lnSpc>
            </a:pPr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</a:p>
          <a:p>
            <a:pPr algn="ctr">
              <a:lnSpc>
                <a:spcPct val="120000"/>
              </a:lnSpc>
            </a:pPr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র্থ</a:t>
            </a:r>
          </a:p>
          <a:p>
            <a:pPr algn="ctr">
              <a:lnSpc>
                <a:spcPct val="120000"/>
              </a:lnSpc>
            </a:pPr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</a:t>
            </a:r>
          </a:p>
          <a:p>
            <a:pPr algn="ctr">
              <a:lnSpc>
                <a:spcPct val="120000"/>
              </a:lnSpc>
            </a:pPr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</a:t>
            </a:r>
            <a:endParaRPr lang="en-US" sz="44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95550" y="3086644"/>
            <a:ext cx="1828800" cy="489858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মসলিন শাড়ি</a:t>
            </a:r>
            <a:endParaRPr lang="en-US" sz="28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38395" y="3105694"/>
            <a:ext cx="1828800" cy="489858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মাটির পাত্র</a:t>
            </a:r>
            <a:endParaRPr lang="en-US" sz="28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38395" y="5923181"/>
            <a:ext cx="1828800" cy="489858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কারুপণ্য</a:t>
            </a:r>
            <a:endParaRPr lang="en-US" sz="28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95550" y="5904131"/>
            <a:ext cx="1828800" cy="489858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সামগ্রী</a:t>
            </a:r>
            <a:endParaRPr lang="en-US" sz="28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95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399623"/>
            <a:ext cx="3820884" cy="2833979"/>
          </a:xfrm>
          <a:prstGeom prst="rect">
            <a:avLst/>
          </a:prstGeom>
          <a:ln w="28575" cap="sq">
            <a:solidFill>
              <a:schemeClr val="tx1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414314"/>
            <a:ext cx="3886200" cy="278542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0" b="8136"/>
          <a:stretch/>
        </p:blipFill>
        <p:spPr bwMode="auto">
          <a:xfrm>
            <a:off x="381000" y="3530148"/>
            <a:ext cx="3886200" cy="282502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3530148"/>
            <a:ext cx="3820884" cy="282502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324100" y="2686594"/>
            <a:ext cx="1943100" cy="489858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রুপার অলঙ্কার</a:t>
            </a:r>
            <a:endParaRPr lang="en-US" sz="28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91100" y="2667544"/>
            <a:ext cx="1943100" cy="489858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সোনার অলঙ্কার</a:t>
            </a:r>
            <a:endParaRPr lang="en-US" sz="28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91100" y="5880416"/>
            <a:ext cx="1943100" cy="489858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নৌকা তৈরী</a:t>
            </a:r>
            <a:endParaRPr lang="en-US" sz="28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33600" y="5880416"/>
            <a:ext cx="2133600" cy="489858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বাশেঁর তৈরী সামগ্রী</a:t>
            </a:r>
            <a:endParaRPr lang="en-US" sz="24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68798" y="406470"/>
            <a:ext cx="489858" cy="59647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20000"/>
              </a:lnSpc>
            </a:pPr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</a:p>
          <a:p>
            <a:pPr algn="ctr">
              <a:lnSpc>
                <a:spcPct val="120000"/>
              </a:lnSpc>
            </a:pPr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ল্প</a:t>
            </a:r>
          </a:p>
          <a:p>
            <a:pPr algn="ctr">
              <a:lnSpc>
                <a:spcPct val="120000"/>
              </a:lnSpc>
            </a:pPr>
            <a:r>
              <a:rPr lang="bn-BD" sz="5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>
              <a:lnSpc>
                <a:spcPct val="120000"/>
              </a:lnSpc>
            </a:pPr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</a:p>
          <a:p>
            <a:pPr algn="ctr">
              <a:lnSpc>
                <a:spcPct val="120000"/>
              </a:lnSpc>
            </a:pPr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র্থ</a:t>
            </a:r>
          </a:p>
          <a:p>
            <a:pPr algn="ctr">
              <a:lnSpc>
                <a:spcPct val="120000"/>
              </a:lnSpc>
            </a:pPr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</a:t>
            </a:r>
          </a:p>
          <a:p>
            <a:pPr algn="ctr">
              <a:lnSpc>
                <a:spcPct val="120000"/>
              </a:lnSpc>
            </a:pPr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</a:t>
            </a:r>
            <a:endParaRPr lang="en-US" sz="44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3850" y="5581650"/>
            <a:ext cx="8490624" cy="6858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প্রাচীন বাংলার অর্থনৈতিক দ্রব্য সামগ্রীর একটি তালিকা তৈরী 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 smtClean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812" y="1576889"/>
            <a:ext cx="6040538" cy="34703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37224" y="230647"/>
            <a:ext cx="8458200" cy="836154"/>
            <a:chOff x="337224" y="230647"/>
            <a:chExt cx="8458200" cy="836154"/>
          </a:xfrm>
        </p:grpSpPr>
        <p:sp>
          <p:nvSpPr>
            <p:cNvPr id="5" name="Rounded Rectangle 4"/>
            <p:cNvSpPr/>
            <p:nvPr/>
          </p:nvSpPr>
          <p:spPr>
            <a:xfrm>
              <a:off x="337224" y="230647"/>
              <a:ext cx="8458200" cy="836154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দলীয় কাজ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39000" y="594852"/>
              <a:ext cx="1556424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সময়: ৮মিনিট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311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All Competition Content\Model Content BOBP_Six\Model Content 3\Kolkata_Chitpore_Road_o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42" y="2057400"/>
            <a:ext cx="3919237" cy="277177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All Competition Content\Model Content BOBP_Six\Model Content 3\Mathura Ghats during the boat ride on the Yamuna River1 copy.jp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562" y="2057400"/>
            <a:ext cx="4233738" cy="277177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73742" y="583734"/>
            <a:ext cx="8376558" cy="787865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 বাংলার ব্যবসা-বাণিজ্য</a:t>
            </a:r>
            <a:endParaRPr lang="en-US" sz="44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0113" y="5079535"/>
            <a:ext cx="3922865" cy="787865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হাট-বাজার</a:t>
            </a:r>
            <a:endParaRPr lang="en-US" sz="44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16562" y="5091770"/>
            <a:ext cx="4233738" cy="787865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গঞ্জ</a:t>
            </a:r>
            <a:endParaRPr lang="en-US" sz="44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5552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Delower\Desktop\Content 3 Pic\IMG_20131225_151620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8"/>
          <a:stretch/>
        </p:blipFill>
        <p:spPr bwMode="auto">
          <a:xfrm>
            <a:off x="2414852" y="1508940"/>
            <a:ext cx="4062147" cy="4245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1"/>
          <p:cNvSpPr>
            <a:spLocks noChangeArrowheads="1" noChangeShapeType="1" noTextEdit="1"/>
          </p:cNvSpPr>
          <p:nvPr/>
        </p:nvSpPr>
        <p:spPr bwMode="auto">
          <a:xfrm>
            <a:off x="990600" y="1295400"/>
            <a:ext cx="5181600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-273"/>
              </a:avLst>
            </a:prstTxWarp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548DD4">
                      <a:alpha val="8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সকলকে...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548DD4">
                    <a:alpha val="8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6" descr="image010 (1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799988"/>
            <a:ext cx="1579564" cy="144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505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279" y="1543050"/>
            <a:ext cx="7670721" cy="4743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67491" y="381000"/>
            <a:ext cx="7632621" cy="787865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 বাংলার বিখ্যাত তাম্রলিপ্তি সমুদ্র বন্দর</a:t>
            </a:r>
            <a:endParaRPr lang="en-US" sz="44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:\All Competition Content\Model Content BOBP_Six\content-2\Bollal Sen12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3" r="1812" b="14864"/>
          <a:stretch/>
        </p:blipFill>
        <p:spPr bwMode="auto">
          <a:xfrm>
            <a:off x="730329" y="1504950"/>
            <a:ext cx="7670721" cy="4762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62000" y="381000"/>
            <a:ext cx="7632621" cy="787865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আন্তর্জাতিক ব্যবসা-বাণিজ্য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তো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 বন্দরের মাধ্যমে</a:t>
            </a:r>
            <a:endParaRPr lang="en-US" sz="32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3407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571499" y="379775"/>
            <a:ext cx="8229601" cy="810603"/>
          </a:xfrm>
          <a:custGeom>
            <a:avLst/>
            <a:gdLst>
              <a:gd name="connsiteX0" fmla="*/ 0 w 8350996"/>
              <a:gd name="connsiteY0" fmla="*/ 73994 h 739937"/>
              <a:gd name="connsiteX1" fmla="*/ 73994 w 8350996"/>
              <a:gd name="connsiteY1" fmla="*/ 0 h 739937"/>
              <a:gd name="connsiteX2" fmla="*/ 8277002 w 8350996"/>
              <a:gd name="connsiteY2" fmla="*/ 0 h 739937"/>
              <a:gd name="connsiteX3" fmla="*/ 8350996 w 8350996"/>
              <a:gd name="connsiteY3" fmla="*/ 73994 h 739937"/>
              <a:gd name="connsiteX4" fmla="*/ 8350996 w 8350996"/>
              <a:gd name="connsiteY4" fmla="*/ 665943 h 739937"/>
              <a:gd name="connsiteX5" fmla="*/ 8277002 w 8350996"/>
              <a:gd name="connsiteY5" fmla="*/ 739937 h 739937"/>
              <a:gd name="connsiteX6" fmla="*/ 73994 w 8350996"/>
              <a:gd name="connsiteY6" fmla="*/ 739937 h 739937"/>
              <a:gd name="connsiteX7" fmla="*/ 0 w 8350996"/>
              <a:gd name="connsiteY7" fmla="*/ 665943 h 739937"/>
              <a:gd name="connsiteX8" fmla="*/ 0 w 8350996"/>
              <a:gd name="connsiteY8" fmla="*/ 73994 h 7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0996" h="739937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4542" tIns="90252" rIns="124542" bIns="90252" numCol="1" spcCol="1270" anchor="ctr" anchorCtr="0">
            <a:noAutofit/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1307279"/>
            <a:ext cx="1240603" cy="1218740"/>
          </a:xfrm>
          <a:prstGeom prst="roundRect">
            <a:avLst>
              <a:gd name="adj" fmla="val 16670"/>
            </a:avLst>
          </a:prstGeom>
          <a:blipFill>
            <a:blip r:embed="rId3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Freeform 3"/>
          <p:cNvSpPr/>
          <p:nvPr/>
        </p:nvSpPr>
        <p:spPr>
          <a:xfrm>
            <a:off x="2049562" y="1510608"/>
            <a:ext cx="6748680" cy="953216"/>
          </a:xfrm>
          <a:custGeom>
            <a:avLst/>
            <a:gdLst>
              <a:gd name="connsiteX0" fmla="*/ 0 w 5224110"/>
              <a:gd name="connsiteY0" fmla="*/ 158901 h 953216"/>
              <a:gd name="connsiteX1" fmla="*/ 158901 w 5224110"/>
              <a:gd name="connsiteY1" fmla="*/ 0 h 953216"/>
              <a:gd name="connsiteX2" fmla="*/ 5065209 w 5224110"/>
              <a:gd name="connsiteY2" fmla="*/ 0 h 953216"/>
              <a:gd name="connsiteX3" fmla="*/ 5224110 w 5224110"/>
              <a:gd name="connsiteY3" fmla="*/ 158901 h 953216"/>
              <a:gd name="connsiteX4" fmla="*/ 5224110 w 5224110"/>
              <a:gd name="connsiteY4" fmla="*/ 794315 h 953216"/>
              <a:gd name="connsiteX5" fmla="*/ 5065209 w 5224110"/>
              <a:gd name="connsiteY5" fmla="*/ 953216 h 953216"/>
              <a:gd name="connsiteX6" fmla="*/ 158901 w 5224110"/>
              <a:gd name="connsiteY6" fmla="*/ 953216 h 953216"/>
              <a:gd name="connsiteX7" fmla="*/ 0 w 5224110"/>
              <a:gd name="connsiteY7" fmla="*/ 794315 h 953216"/>
              <a:gd name="connsiteX8" fmla="*/ 0 w 5224110"/>
              <a:gd name="connsiteY8" fmla="*/ 158901 h 95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53216">
                <a:moveTo>
                  <a:pt x="0" y="158901"/>
                </a:moveTo>
                <a:cubicBezTo>
                  <a:pt x="0" y="71142"/>
                  <a:pt x="71142" y="0"/>
                  <a:pt x="158901" y="0"/>
                </a:cubicBezTo>
                <a:lnTo>
                  <a:pt x="5065209" y="0"/>
                </a:lnTo>
                <a:cubicBezTo>
                  <a:pt x="5152968" y="0"/>
                  <a:pt x="5224110" y="71142"/>
                  <a:pt x="5224110" y="158901"/>
                </a:cubicBezTo>
                <a:lnTo>
                  <a:pt x="5224110" y="794315"/>
                </a:lnTo>
                <a:cubicBezTo>
                  <a:pt x="5224110" y="882074"/>
                  <a:pt x="5152968" y="953216"/>
                  <a:pt x="5065209" y="953216"/>
                </a:cubicBezTo>
                <a:lnTo>
                  <a:pt x="158901" y="953216"/>
                </a:lnTo>
                <a:cubicBezTo>
                  <a:pt x="71142" y="953216"/>
                  <a:pt x="0" y="882074"/>
                  <a:pt x="0" y="794315"/>
                </a:cubicBezTo>
                <a:lnTo>
                  <a:pt x="0" y="158901"/>
                </a:lnTo>
                <a:close/>
              </a:path>
            </a:pathLst>
          </a:cu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74125" tIns="274125" rIns="274125" bIns="274125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 বাংলার অর্থনীতির প্রধান শক্তি কী ছিল?</a:t>
            </a:r>
            <a:endParaRPr lang="en-US" sz="3200" b="0" kern="1200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2654753"/>
            <a:ext cx="1240603" cy="1218740"/>
          </a:xfrm>
          <a:prstGeom prst="roundRect">
            <a:avLst>
              <a:gd name="adj" fmla="val 16670"/>
            </a:avLst>
          </a:prstGeom>
          <a:blipFill>
            <a:blip r:embed="rId4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2014320" y="2795211"/>
            <a:ext cx="6748680" cy="937822"/>
          </a:xfrm>
          <a:custGeom>
            <a:avLst/>
            <a:gdLst>
              <a:gd name="connsiteX0" fmla="*/ 0 w 5224110"/>
              <a:gd name="connsiteY0" fmla="*/ 156335 h 937822"/>
              <a:gd name="connsiteX1" fmla="*/ 156335 w 5224110"/>
              <a:gd name="connsiteY1" fmla="*/ 0 h 937822"/>
              <a:gd name="connsiteX2" fmla="*/ 5067775 w 5224110"/>
              <a:gd name="connsiteY2" fmla="*/ 0 h 937822"/>
              <a:gd name="connsiteX3" fmla="*/ 5224110 w 5224110"/>
              <a:gd name="connsiteY3" fmla="*/ 156335 h 937822"/>
              <a:gd name="connsiteX4" fmla="*/ 5224110 w 5224110"/>
              <a:gd name="connsiteY4" fmla="*/ 781487 h 937822"/>
              <a:gd name="connsiteX5" fmla="*/ 5067775 w 5224110"/>
              <a:gd name="connsiteY5" fmla="*/ 937822 h 937822"/>
              <a:gd name="connsiteX6" fmla="*/ 156335 w 5224110"/>
              <a:gd name="connsiteY6" fmla="*/ 937822 h 937822"/>
              <a:gd name="connsiteX7" fmla="*/ 0 w 5224110"/>
              <a:gd name="connsiteY7" fmla="*/ 781487 h 937822"/>
              <a:gd name="connsiteX8" fmla="*/ 0 w 5224110"/>
              <a:gd name="connsiteY8" fmla="*/ 156335 h 93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37822">
                <a:moveTo>
                  <a:pt x="0" y="156335"/>
                </a:moveTo>
                <a:cubicBezTo>
                  <a:pt x="0" y="69994"/>
                  <a:pt x="69994" y="0"/>
                  <a:pt x="156335" y="0"/>
                </a:cubicBezTo>
                <a:lnTo>
                  <a:pt x="5067775" y="0"/>
                </a:lnTo>
                <a:cubicBezTo>
                  <a:pt x="5154116" y="0"/>
                  <a:pt x="5224110" y="69994"/>
                  <a:pt x="5224110" y="156335"/>
                </a:cubicBezTo>
                <a:lnTo>
                  <a:pt x="5224110" y="781487"/>
                </a:lnTo>
                <a:cubicBezTo>
                  <a:pt x="5224110" y="867828"/>
                  <a:pt x="5154116" y="937822"/>
                  <a:pt x="5067775" y="937822"/>
                </a:cubicBezTo>
                <a:lnTo>
                  <a:pt x="156335" y="937822"/>
                </a:lnTo>
                <a:cubicBezTo>
                  <a:pt x="69994" y="937822"/>
                  <a:pt x="0" y="867828"/>
                  <a:pt x="0" y="781487"/>
                </a:cubicBezTo>
                <a:lnTo>
                  <a:pt x="0" y="156335"/>
                </a:lnTo>
                <a:close/>
              </a:path>
            </a:pathLst>
          </a:cu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73373" tIns="273373" rIns="273373" bIns="273373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100" b="0" kern="12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 বাংলার সাধারণ মানুষের মূল পেশাগুলো কী?</a:t>
            </a:r>
            <a:endParaRPr lang="en-US" sz="3100" b="0" kern="12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3986986"/>
            <a:ext cx="1240603" cy="1218740"/>
          </a:xfrm>
          <a:prstGeom prst="roundRect">
            <a:avLst>
              <a:gd name="adj" fmla="val 16670"/>
            </a:avLst>
          </a:prstGeom>
          <a:blipFill>
            <a:blip r:embed="rId5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2014320" y="4135491"/>
            <a:ext cx="6748680" cy="921730"/>
          </a:xfrm>
          <a:custGeom>
            <a:avLst/>
            <a:gdLst>
              <a:gd name="connsiteX0" fmla="*/ 0 w 5224110"/>
              <a:gd name="connsiteY0" fmla="*/ 153652 h 921730"/>
              <a:gd name="connsiteX1" fmla="*/ 153652 w 5224110"/>
              <a:gd name="connsiteY1" fmla="*/ 0 h 921730"/>
              <a:gd name="connsiteX2" fmla="*/ 5070458 w 5224110"/>
              <a:gd name="connsiteY2" fmla="*/ 0 h 921730"/>
              <a:gd name="connsiteX3" fmla="*/ 5224110 w 5224110"/>
              <a:gd name="connsiteY3" fmla="*/ 153652 h 921730"/>
              <a:gd name="connsiteX4" fmla="*/ 5224110 w 5224110"/>
              <a:gd name="connsiteY4" fmla="*/ 768078 h 921730"/>
              <a:gd name="connsiteX5" fmla="*/ 5070458 w 5224110"/>
              <a:gd name="connsiteY5" fmla="*/ 921730 h 921730"/>
              <a:gd name="connsiteX6" fmla="*/ 153652 w 5224110"/>
              <a:gd name="connsiteY6" fmla="*/ 921730 h 921730"/>
              <a:gd name="connsiteX7" fmla="*/ 0 w 5224110"/>
              <a:gd name="connsiteY7" fmla="*/ 768078 h 921730"/>
              <a:gd name="connsiteX8" fmla="*/ 0 w 5224110"/>
              <a:gd name="connsiteY8" fmla="*/ 153652 h 92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21730">
                <a:moveTo>
                  <a:pt x="0" y="153652"/>
                </a:moveTo>
                <a:cubicBezTo>
                  <a:pt x="0" y="68792"/>
                  <a:pt x="68792" y="0"/>
                  <a:pt x="153652" y="0"/>
                </a:cubicBezTo>
                <a:lnTo>
                  <a:pt x="5070458" y="0"/>
                </a:lnTo>
                <a:cubicBezTo>
                  <a:pt x="5155318" y="0"/>
                  <a:pt x="5224110" y="68792"/>
                  <a:pt x="5224110" y="153652"/>
                </a:cubicBezTo>
                <a:lnTo>
                  <a:pt x="5224110" y="768078"/>
                </a:lnTo>
                <a:cubicBezTo>
                  <a:pt x="5224110" y="852938"/>
                  <a:pt x="5155318" y="921730"/>
                  <a:pt x="5070458" y="921730"/>
                </a:cubicBezTo>
                <a:lnTo>
                  <a:pt x="153652" y="921730"/>
                </a:lnTo>
                <a:cubicBezTo>
                  <a:pt x="68792" y="921730"/>
                  <a:pt x="0" y="852938"/>
                  <a:pt x="0" y="768078"/>
                </a:cubicBezTo>
                <a:lnTo>
                  <a:pt x="0" y="153652"/>
                </a:lnTo>
                <a:close/>
              </a:path>
            </a:pathLst>
          </a:cu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72587" tIns="272587" rIns="272587" bIns="272587" numCol="1" spcCol="1270" anchor="ctr" anchorCtr="0">
            <a:noAutofit/>
          </a:bodyPr>
          <a:lstStyle/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0" kern="12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৮ম শতকে </a:t>
            </a:r>
            <a:r>
              <a:rPr lang="bn-BD" sz="32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বিদেশী </a:t>
            </a:r>
            <a:r>
              <a:rPr lang="bn-BD" sz="3200" b="0" kern="12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বণিকরা এদেশে বাণিজ্য করতে এসেছিল কেন?</a:t>
            </a:r>
            <a:endParaRPr lang="en-US" sz="3200" b="0" kern="1200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5334460"/>
            <a:ext cx="1240603" cy="1218740"/>
          </a:xfrm>
          <a:prstGeom prst="roundRect">
            <a:avLst>
              <a:gd name="adj" fmla="val 16670"/>
            </a:avLst>
          </a:prstGeom>
          <a:blipFill>
            <a:blip r:embed="rId6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014320" y="5334000"/>
            <a:ext cx="6748680" cy="1142540"/>
          </a:xfrm>
          <a:custGeom>
            <a:avLst/>
            <a:gdLst>
              <a:gd name="connsiteX0" fmla="*/ 0 w 5224110"/>
              <a:gd name="connsiteY0" fmla="*/ 203164 h 1218740"/>
              <a:gd name="connsiteX1" fmla="*/ 203164 w 5224110"/>
              <a:gd name="connsiteY1" fmla="*/ 0 h 1218740"/>
              <a:gd name="connsiteX2" fmla="*/ 5020946 w 5224110"/>
              <a:gd name="connsiteY2" fmla="*/ 0 h 1218740"/>
              <a:gd name="connsiteX3" fmla="*/ 5224110 w 5224110"/>
              <a:gd name="connsiteY3" fmla="*/ 203164 h 1218740"/>
              <a:gd name="connsiteX4" fmla="*/ 5224110 w 5224110"/>
              <a:gd name="connsiteY4" fmla="*/ 1015576 h 1218740"/>
              <a:gd name="connsiteX5" fmla="*/ 5020946 w 5224110"/>
              <a:gd name="connsiteY5" fmla="*/ 1218740 h 1218740"/>
              <a:gd name="connsiteX6" fmla="*/ 203164 w 5224110"/>
              <a:gd name="connsiteY6" fmla="*/ 1218740 h 1218740"/>
              <a:gd name="connsiteX7" fmla="*/ 0 w 5224110"/>
              <a:gd name="connsiteY7" fmla="*/ 1015576 h 1218740"/>
              <a:gd name="connsiteX8" fmla="*/ 0 w 5224110"/>
              <a:gd name="connsiteY8" fmla="*/ 203164 h 121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1218740">
                <a:moveTo>
                  <a:pt x="0" y="203164"/>
                </a:moveTo>
                <a:cubicBezTo>
                  <a:pt x="0" y="90960"/>
                  <a:pt x="90960" y="0"/>
                  <a:pt x="203164" y="0"/>
                </a:cubicBezTo>
                <a:lnTo>
                  <a:pt x="5020946" y="0"/>
                </a:lnTo>
                <a:cubicBezTo>
                  <a:pt x="5133150" y="0"/>
                  <a:pt x="5224110" y="90960"/>
                  <a:pt x="5224110" y="203164"/>
                </a:cubicBezTo>
                <a:lnTo>
                  <a:pt x="5224110" y="1015576"/>
                </a:lnTo>
                <a:cubicBezTo>
                  <a:pt x="5224110" y="1127780"/>
                  <a:pt x="5133150" y="1218740"/>
                  <a:pt x="5020946" y="1218740"/>
                </a:cubicBezTo>
                <a:lnTo>
                  <a:pt x="203164" y="1218740"/>
                </a:lnTo>
                <a:cubicBezTo>
                  <a:pt x="90960" y="1218740"/>
                  <a:pt x="0" y="1127780"/>
                  <a:pt x="0" y="1015576"/>
                </a:cubicBezTo>
                <a:lnTo>
                  <a:pt x="0" y="203164"/>
                </a:lnTo>
                <a:close/>
              </a:path>
            </a:pathLst>
          </a:cu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87089" tIns="287089" rIns="287089" bIns="287089" numCol="1" spcCol="1270" anchor="ctr" anchorCtr="0">
            <a:noAutofit/>
          </a:bodyPr>
          <a:lstStyle/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0" kern="12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 বাংলার অর্থনৈতিক উন্নয়নে সমুদ্র বন্দরের ভূমিকা কী?</a:t>
            </a:r>
            <a:endParaRPr lang="en-US" sz="3200" b="0" kern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81000" y="304800"/>
            <a:ext cx="8382000" cy="810603"/>
          </a:xfrm>
          <a:custGeom>
            <a:avLst/>
            <a:gdLst>
              <a:gd name="connsiteX0" fmla="*/ 0 w 8350996"/>
              <a:gd name="connsiteY0" fmla="*/ 73994 h 739937"/>
              <a:gd name="connsiteX1" fmla="*/ 73994 w 8350996"/>
              <a:gd name="connsiteY1" fmla="*/ 0 h 739937"/>
              <a:gd name="connsiteX2" fmla="*/ 8277002 w 8350996"/>
              <a:gd name="connsiteY2" fmla="*/ 0 h 739937"/>
              <a:gd name="connsiteX3" fmla="*/ 8350996 w 8350996"/>
              <a:gd name="connsiteY3" fmla="*/ 73994 h 739937"/>
              <a:gd name="connsiteX4" fmla="*/ 8350996 w 8350996"/>
              <a:gd name="connsiteY4" fmla="*/ 665943 h 739937"/>
              <a:gd name="connsiteX5" fmla="*/ 8277002 w 8350996"/>
              <a:gd name="connsiteY5" fmla="*/ 739937 h 739937"/>
              <a:gd name="connsiteX6" fmla="*/ 73994 w 8350996"/>
              <a:gd name="connsiteY6" fmla="*/ 739937 h 739937"/>
              <a:gd name="connsiteX7" fmla="*/ 0 w 8350996"/>
              <a:gd name="connsiteY7" fmla="*/ 665943 h 739937"/>
              <a:gd name="connsiteX8" fmla="*/ 0 w 8350996"/>
              <a:gd name="connsiteY8" fmla="*/ 73994 h 7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0996" h="739937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4542" tIns="90252" rIns="124542" bIns="90252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3212" y="1257299"/>
            <a:ext cx="5814388" cy="38260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be 3"/>
          <p:cNvSpPr/>
          <p:nvPr/>
        </p:nvSpPr>
        <p:spPr>
          <a:xfrm>
            <a:off x="685800" y="5257800"/>
            <a:ext cx="7772400" cy="1295400"/>
          </a:xfrm>
          <a:prstGeom prst="cube">
            <a:avLst>
              <a:gd name="adj" fmla="val 58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bn-BD" sz="44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"প্রাচীন ও বর্তমান বাংলার কৃষি উৎপাদনের মিলগুলো চিহ্নিত কর।</a:t>
            </a:r>
            <a:endParaRPr lang="en-US" sz="44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38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ll Competition Content\Model Content BOBP_Six\Model Content 3\shadu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36261"/>
            <a:ext cx="5606201" cy="506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9477622">
            <a:off x="1478" y="1412158"/>
            <a:ext cx="5075366" cy="1442022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1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Segoe UI" pitchFamily="34" charset="0"/>
                <a:cs typeface="NikoshBAN" pitchFamily="2" charset="0"/>
              </a:rPr>
              <a:t>ধন্যবাদ</a:t>
            </a:r>
            <a:endParaRPr lang="en-US" sz="16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ea typeface="Segoe UI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60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3782"/>
            <a:ext cx="4343400" cy="1240972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196" y="3844162"/>
            <a:ext cx="8516004" cy="2677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কন্টেন্ট সম্পাদক হিসেবে যাঁদের নির্দেশনা, পরামর্শ ও তত্ত্বাবধানে এই মডেল কন্টেন্ট সমৃদ্ধ হয়েছে-</a:t>
            </a:r>
            <a:endParaRPr lang="bn-BD" sz="2800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bn-IN" sz="2800" dirty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800" b="1" dirty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মো</a:t>
            </a:r>
            <a:r>
              <a:rPr lang="bn-BD" sz="2800" b="1" dirty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2800" b="1" dirty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 smtClean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হাব</a:t>
            </a:r>
            <a:r>
              <a:rPr lang="bn-BD" sz="2800" b="1" dirty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ী</a:t>
            </a:r>
            <a:r>
              <a:rPr lang="bn-BD" sz="2800" b="1" dirty="0" smtClean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বুল </a:t>
            </a:r>
            <a:r>
              <a:rPr lang="bn-BD" sz="2800" b="1" dirty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ইসলাম সুমন</a:t>
            </a:r>
            <a:r>
              <a:rPr lang="bn-IN" sz="2800" dirty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,</a:t>
            </a:r>
            <a:r>
              <a:rPr lang="bn-BD" sz="2800" dirty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bn-BD" sz="2800" dirty="0" smtClean="0">
              <a:effectLst>
                <a:innerShdw blurRad="114300">
                  <a:prstClr val="black"/>
                </a:inn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BD" sz="2800" dirty="0">
                <a:latin typeface="Nikosh" pitchFamily="2" charset="0"/>
                <a:cs typeface="Nikosh" pitchFamily="2" charset="0"/>
              </a:rPr>
              <a:t>	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সহকারী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,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টি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চার্স ট্রেনিং কলেজ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ময়মনসিংহ।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IN" sz="2800" dirty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800" b="1" dirty="0" smtClean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রফিকুল </a:t>
            </a:r>
            <a:r>
              <a:rPr lang="bn-BD" sz="2800" b="1" dirty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ইসলাম</a:t>
            </a:r>
            <a:r>
              <a:rPr lang="bn-IN" sz="2800" dirty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, </a:t>
            </a:r>
            <a:endParaRPr lang="bn-BD" sz="2800" dirty="0" smtClean="0">
              <a:effectLst>
                <a:innerShdw blurRad="114300">
                  <a:prstClr val="black"/>
                </a:inn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BD" sz="2800" dirty="0">
                <a:latin typeface="Nikosh" pitchFamily="2" charset="0"/>
                <a:cs typeface="Nikosh" pitchFamily="2" charset="0"/>
              </a:rPr>
              <a:t>	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সহকা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রী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অধ্যাপক, টি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চার্স ট্রেনিং কলেজ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পাবনা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196" y="1552902"/>
            <a:ext cx="8516004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এটুআই</a:t>
            </a:r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-এর সংশ্লিষ্ট কর্মকর্তাবৃন্দ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196" y="2947471"/>
            <a:ext cx="8516004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  </a:t>
            </a:r>
            <a:endParaRPr lang="en-US" sz="40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0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74407441"/>
              </p:ext>
            </p:extLst>
          </p:nvPr>
        </p:nvGraphicFramePr>
        <p:xfrm>
          <a:off x="2819400" y="381000"/>
          <a:ext cx="5943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092042"/>
              </p:ext>
            </p:extLst>
          </p:nvPr>
        </p:nvGraphicFramePr>
        <p:xfrm>
          <a:off x="304800" y="2590800"/>
          <a:ext cx="4724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151070"/>
              </p:ext>
            </p:extLst>
          </p:nvPr>
        </p:nvGraphicFramePr>
        <p:xfrm>
          <a:off x="5105400" y="2362200"/>
          <a:ext cx="3733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5" name="Picture 1" descr="D:\Delower\All Photos\Sopnopuri Photo\Delower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14400" y="457200"/>
            <a:ext cx="1752600" cy="2300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069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All Competition Content\Model Content BOBP_Six\Model Content 3\farmin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495300"/>
            <a:ext cx="4229100" cy="57954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56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2050" y="3293861"/>
            <a:ext cx="3672187" cy="314503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293861"/>
            <a:ext cx="4219986" cy="314503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73"/>
          <a:stretch/>
        </p:blipFill>
        <p:spPr bwMode="auto">
          <a:xfrm>
            <a:off x="990600" y="386752"/>
            <a:ext cx="6934200" cy="26785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34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12353893"/>
              </p:ext>
            </p:extLst>
          </p:nvPr>
        </p:nvGraphicFramePr>
        <p:xfrm>
          <a:off x="0" y="1905000"/>
          <a:ext cx="9144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857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1038726"/>
            <a:ext cx="8229600" cy="7620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.</a:t>
            </a:r>
            <a:endParaRPr lang="bn-BD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4038600"/>
            <a:ext cx="25908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37929861"/>
              </p:ext>
            </p:extLst>
          </p:nvPr>
        </p:nvGraphicFramePr>
        <p:xfrm>
          <a:off x="457200" y="1905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955758" y="364958"/>
            <a:ext cx="2911812" cy="533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42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rved Down Arrow 12"/>
          <p:cNvSpPr/>
          <p:nvPr/>
        </p:nvSpPr>
        <p:spPr>
          <a:xfrm rot="17863573">
            <a:off x="1945186" y="3241578"/>
            <a:ext cx="1503654" cy="1121807"/>
          </a:xfrm>
          <a:prstGeom prst="curvedDown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 rot="11390346">
            <a:off x="4662230" y="5098820"/>
            <a:ext cx="1503654" cy="1095187"/>
          </a:xfrm>
          <a:prstGeom prst="curvedDown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urved Down Arrow 3"/>
          <p:cNvSpPr/>
          <p:nvPr/>
        </p:nvSpPr>
        <p:spPr>
          <a:xfrm rot="4114516">
            <a:off x="5081203" y="1900803"/>
            <a:ext cx="1752601" cy="1143002"/>
          </a:xfrm>
          <a:prstGeom prst="curvedDown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6853" y="472996"/>
            <a:ext cx="2899147" cy="2194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C:\Documents and Settings\Delower\Desktop\Content 3 Pic\yry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978" y="4307866"/>
            <a:ext cx="2895600" cy="2103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>
          <a:xfrm>
            <a:off x="6191250" y="609600"/>
            <a:ext cx="2463236" cy="882383"/>
          </a:xfrm>
          <a:prstGeom prst="leftArrow">
            <a:avLst>
              <a:gd name="adj1" fmla="val 68422"/>
              <a:gd name="adj2" fmla="val 3567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কৃষি অর্থনীতি</a:t>
            </a:r>
            <a:endParaRPr lang="en-US" sz="32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6096000" y="3269340"/>
            <a:ext cx="2699577" cy="9906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ব্যবসা-বাণিজ্য </a:t>
            </a:r>
            <a:r>
              <a:rPr lang="bn-BD" sz="2800" dirty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অর্থনীতি</a:t>
            </a:r>
            <a:endParaRPr lang="en-US" sz="28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own Arrow Callout 18"/>
          <p:cNvSpPr/>
          <p:nvPr/>
        </p:nvSpPr>
        <p:spPr>
          <a:xfrm>
            <a:off x="383152" y="3124200"/>
            <a:ext cx="2436248" cy="9906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শিল্প </a:t>
            </a:r>
            <a:r>
              <a:rPr lang="bn-BD" sz="3200" dirty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অর্থনীতি</a:t>
            </a:r>
            <a:endParaRPr lang="en-US" sz="32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56163" y="472996"/>
            <a:ext cx="2691837" cy="1813004"/>
          </a:xfrm>
          <a:prstGeom prst="leftArrow">
            <a:avLst>
              <a:gd name="adj1" fmla="val 100000"/>
              <a:gd name="adj2" fmla="val 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 বাংলার অর্থনৈতিক উন্নয়ন ক্ষেত্র</a:t>
            </a:r>
            <a:endParaRPr lang="en-US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http://media.economist.com/images/images-magazine/2010/36/am/201036amp0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6" b="6075"/>
          <a:stretch/>
        </p:blipFill>
        <p:spPr bwMode="auto">
          <a:xfrm>
            <a:off x="345052" y="4259940"/>
            <a:ext cx="3122048" cy="2190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Delower\Desktop\Content 3 Pic\htyt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558" y="2769770"/>
            <a:ext cx="2394778" cy="22222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16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4" grpId="0" animBg="1"/>
      <p:bldP spid="5" grpId="0" animBg="1"/>
      <p:bldP spid="10" grpId="0" animBg="1"/>
      <p:bldP spid="1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Delower\Desktop\Content 3 Pic\Rivers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4572000" cy="6038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600200" y="1231050"/>
            <a:ext cx="6025432" cy="4712550"/>
            <a:chOff x="1524000" y="1416108"/>
            <a:chExt cx="6025432" cy="4712550"/>
          </a:xfrm>
        </p:grpSpPr>
        <p:sp>
          <p:nvSpPr>
            <p:cNvPr id="9" name="Rounded Rectangle 8"/>
            <p:cNvSpPr/>
            <p:nvPr/>
          </p:nvSpPr>
          <p:spPr>
            <a:xfrm>
              <a:off x="1524000" y="5638800"/>
              <a:ext cx="6025432" cy="489858"/>
            </a:xfrm>
            <a:prstGeom prst="roundRect">
              <a:avLst>
                <a:gd name="adj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নদী-নালার দেশ বাংলাদেশ</a:t>
              </a:r>
              <a:endParaRPr lang="en-US" sz="3200" dirty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079" name="Picture 7" descr="D:\All Competition Content\Delower All for Competetion\Nadir Sopno\1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416108"/>
              <a:ext cx="6025432" cy="414649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1600200" y="1219200"/>
            <a:ext cx="6025432" cy="4724294"/>
            <a:chOff x="-324241" y="-152400"/>
            <a:chExt cx="6025432" cy="4724294"/>
          </a:xfrm>
        </p:grpSpPr>
        <p:pic>
          <p:nvPicPr>
            <p:cNvPr id="3077" name="Picture 5" descr="D:\All Competition Content\Model Content BOBP_Six\Model Content 3\Tanguar Haor Sunamgonj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4157" y="-152400"/>
              <a:ext cx="5986298" cy="413918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-324241" y="4082036"/>
              <a:ext cx="6025432" cy="489858"/>
            </a:xfrm>
            <a:prstGeom prst="roundRect">
              <a:avLst>
                <a:gd name="adj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হাওড়-বিলের দেশ বাংলাদেশ</a:t>
              </a:r>
              <a:endParaRPr lang="en-US" sz="3200" dirty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600200" y="1266164"/>
            <a:ext cx="6043762" cy="4677436"/>
            <a:chOff x="1532104" y="1451222"/>
            <a:chExt cx="6043762" cy="4677436"/>
          </a:xfrm>
        </p:grpSpPr>
        <p:pic>
          <p:nvPicPr>
            <p:cNvPr id="4" name="Picture 3" descr="22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32104" y="1451222"/>
              <a:ext cx="5986296" cy="4111378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  <a:softEdge rad="1125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2" name="Rounded Rectangle 11"/>
            <p:cNvSpPr/>
            <p:nvPr/>
          </p:nvSpPr>
          <p:spPr>
            <a:xfrm>
              <a:off x="1550434" y="5638800"/>
              <a:ext cx="6025432" cy="489858"/>
            </a:xfrm>
            <a:prstGeom prst="roundRect">
              <a:avLst>
                <a:gd name="adj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নদীর পলি দ্বারা গঠিত বাংলার উর্বর মাটি</a:t>
              </a:r>
              <a:endParaRPr lang="en-US" sz="3200" dirty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87816" y="1269150"/>
            <a:ext cx="6069087" cy="4679342"/>
            <a:chOff x="1498600" y="1458594"/>
            <a:chExt cx="6069087" cy="4679342"/>
          </a:xfrm>
        </p:grpSpPr>
        <p:sp>
          <p:nvSpPr>
            <p:cNvPr id="14" name="Rounded Rectangle 13"/>
            <p:cNvSpPr/>
            <p:nvPr/>
          </p:nvSpPr>
          <p:spPr>
            <a:xfrm>
              <a:off x="1517650" y="5648078"/>
              <a:ext cx="6025432" cy="489858"/>
            </a:xfrm>
            <a:prstGeom prst="roundRect">
              <a:avLst>
                <a:gd name="adj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তাই এ মাটিতে প্রচুর ফসল ফলে</a:t>
              </a:r>
              <a:endParaRPr lang="en-US" sz="3200" dirty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98600" y="1458594"/>
              <a:ext cx="6069087" cy="41167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00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tur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1690</TotalTime>
  <Words>756</Words>
  <Application>Microsoft Office PowerPoint</Application>
  <PresentationFormat>On-screen Show (4:3)</PresentationFormat>
  <Paragraphs>139</Paragraphs>
  <Slides>24</Slides>
  <Notes>21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178</cp:revision>
  <dcterms:created xsi:type="dcterms:W3CDTF">2014-10-08T10:17:59Z</dcterms:created>
  <dcterms:modified xsi:type="dcterms:W3CDTF">2016-08-09T13:43:54Z</dcterms:modified>
</cp:coreProperties>
</file>